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sldIdLst>
    <p:sldId id="274" r:id="rId2"/>
    <p:sldId id="465" r:id="rId3"/>
    <p:sldId id="441" r:id="rId4"/>
    <p:sldId id="449" r:id="rId5"/>
    <p:sldId id="450" r:id="rId6"/>
    <p:sldId id="451" r:id="rId7"/>
    <p:sldId id="453" r:id="rId8"/>
    <p:sldId id="454" r:id="rId9"/>
    <p:sldId id="455" r:id="rId10"/>
    <p:sldId id="464" r:id="rId11"/>
    <p:sldId id="456" r:id="rId12"/>
    <p:sldId id="457" r:id="rId13"/>
    <p:sldId id="458" r:id="rId14"/>
    <p:sldId id="459" r:id="rId15"/>
    <p:sldId id="460" r:id="rId16"/>
    <p:sldId id="461" r:id="rId17"/>
    <p:sldId id="462" r:id="rId18"/>
    <p:sldId id="481" r:id="rId19"/>
    <p:sldId id="482" r:id="rId20"/>
    <p:sldId id="466" r:id="rId21"/>
    <p:sldId id="467" r:id="rId22"/>
    <p:sldId id="468" r:id="rId23"/>
    <p:sldId id="469" r:id="rId24"/>
    <p:sldId id="470" r:id="rId25"/>
    <p:sldId id="471" r:id="rId26"/>
    <p:sldId id="472" r:id="rId27"/>
    <p:sldId id="473" r:id="rId28"/>
    <p:sldId id="474" r:id="rId29"/>
    <p:sldId id="475" r:id="rId30"/>
    <p:sldId id="476" r:id="rId31"/>
    <p:sldId id="477" r:id="rId32"/>
    <p:sldId id="478" r:id="rId33"/>
    <p:sldId id="479" r:id="rId34"/>
    <p:sldId id="480" r:id="rId3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5FA26"/>
    <a:srgbClr val="F2CEE3"/>
    <a:srgbClr val="000000"/>
    <a:srgbClr val="008000"/>
    <a:srgbClr val="FF0066"/>
    <a:srgbClr val="FF3399"/>
    <a:srgbClr val="440C41"/>
    <a:srgbClr val="56344A"/>
    <a:srgbClr val="E6E61A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1950" autoAdjust="0"/>
    <p:restoredTop sz="94539" autoAdjust="0"/>
  </p:normalViewPr>
  <p:slideViewPr>
    <p:cSldViewPr>
      <p:cViewPr varScale="1">
        <p:scale>
          <a:sx n="84" d="100"/>
          <a:sy n="84" d="100"/>
        </p:scale>
        <p:origin x="-1308" y="-78"/>
      </p:cViewPr>
      <p:guideLst>
        <p:guide orient="horz" pos="2132"/>
        <p:guide pos="289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17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27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933C26F-E180-4E9D-96C4-BC1C88863C01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4.xml"/><Relationship Id="rId4" Type="http://schemas.openxmlformats.org/officeDocument/2006/relationships/slide" Target="slide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.emf"/><Relationship Id="rId5" Type="http://schemas.openxmlformats.org/officeDocument/2006/relationships/slide" Target="slide1.xml"/><Relationship Id="rId4" Type="http://schemas.openxmlformats.org/officeDocument/2006/relationships/audio" Target="../media/audio4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6.jpeg"/><Relationship Id="rId2" Type="http://schemas.openxmlformats.org/officeDocument/2006/relationships/slide" Target="slide2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4.xml"/><Relationship Id="rId5" Type="http://schemas.openxmlformats.org/officeDocument/2006/relationships/slide" Target="slide33.xml"/><Relationship Id="rId4" Type="http://schemas.openxmlformats.org/officeDocument/2006/relationships/slide" Target="slide3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285720" y="1571612"/>
            <a:ext cx="8429684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latin typeface="Calibri" panose="020F0502020204030204" pitchFamily="34" charset="0"/>
              </a:rPr>
              <a:t>第</a:t>
            </a:r>
            <a:r>
              <a:rPr lang="en-US" altLang="zh-CN" sz="6000" dirty="0" smtClean="0">
                <a:latin typeface="Calibri" panose="020F0502020204030204" pitchFamily="34" charset="0"/>
              </a:rPr>
              <a:t>2</a:t>
            </a:r>
            <a:r>
              <a:rPr lang="zh-CN" altLang="en-US" sz="6000" dirty="0" smtClean="0">
                <a:latin typeface="Calibri" panose="020F0502020204030204" pitchFamily="34" charset="0"/>
              </a:rPr>
              <a:t>单元    因数与倍数</a:t>
            </a:r>
            <a:endParaRPr lang="zh-CN" altLang="en-US" sz="6000" dirty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五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081014" y="3143248"/>
            <a:ext cx="4711547" cy="92333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altLang="zh-CN" sz="5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  </a:t>
            </a:r>
            <a:r>
              <a:rPr lang="zh-CN" altLang="en-US" sz="5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因数和倍数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9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0" y="934593"/>
            <a:ext cx="8856984" cy="1851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下面的</a:t>
            </a:r>
            <a:r>
              <a:rPr lang="en-US" altLang="zh-CN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组数中</a:t>
            </a:r>
            <a:r>
              <a:rPr lang="en-US" altLang="zh-CN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谁是谁的因数</a:t>
            </a:r>
            <a:r>
              <a:rPr lang="en-US" altLang="zh-CN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en-US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谁是谁的倍数</a:t>
            </a:r>
            <a:r>
              <a:rPr lang="en-US" altLang="zh-CN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80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Text Box 8"/>
          <p:cNvSpPr txBox="1">
            <a:spLocks noChangeArrowheads="1"/>
          </p:cNvSpPr>
          <p:nvPr/>
        </p:nvSpPr>
        <p:spPr bwMode="auto">
          <a:xfrm>
            <a:off x="1928569" y="2723490"/>
            <a:ext cx="747170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4400" dirty="0"/>
              <a:t>6</a:t>
            </a:r>
            <a:r>
              <a:rPr lang="zh-CN" altLang="zh-CN" sz="4400" dirty="0"/>
              <a:t>是</a:t>
            </a:r>
            <a:r>
              <a:rPr lang="en-US" altLang="zh-CN" sz="4400" dirty="0"/>
              <a:t>18</a:t>
            </a:r>
            <a:r>
              <a:rPr lang="zh-CN" altLang="zh-CN" sz="4400" dirty="0"/>
              <a:t>的因数</a:t>
            </a:r>
            <a:r>
              <a:rPr lang="en-US" altLang="zh-CN" sz="4400" dirty="0"/>
              <a:t>,18</a:t>
            </a:r>
            <a:r>
              <a:rPr lang="zh-CN" altLang="zh-CN" sz="4400" dirty="0"/>
              <a:t>是</a:t>
            </a:r>
            <a:r>
              <a:rPr lang="en-US" altLang="zh-CN" sz="4400" dirty="0"/>
              <a:t>6</a:t>
            </a:r>
            <a:r>
              <a:rPr lang="zh-CN" altLang="zh-CN" sz="4400" dirty="0"/>
              <a:t>的倍数。</a:t>
            </a:r>
            <a:endParaRPr lang="zh-CN" altLang="en-US" sz="44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84" name="TextBox 14"/>
          <p:cNvSpPr txBox="1"/>
          <p:nvPr/>
        </p:nvSpPr>
        <p:spPr>
          <a:xfrm>
            <a:off x="66757" y="2723490"/>
            <a:ext cx="22177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en-US" altLang="zh-CN" sz="44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sz="44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44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18</a:t>
            </a:r>
            <a:endParaRPr lang="zh-CN" altLang="en-US" sz="8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6" name="TextBox 14"/>
          <p:cNvSpPr txBox="1"/>
          <p:nvPr/>
        </p:nvSpPr>
        <p:spPr>
          <a:xfrm>
            <a:off x="-36512" y="3873877"/>
            <a:ext cx="22177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en-US" altLang="zh-CN" sz="44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36</a:t>
            </a:r>
            <a:r>
              <a:rPr lang="zh-CN" altLang="en-US" sz="44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44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12</a:t>
            </a:r>
            <a:endParaRPr lang="zh-CN" altLang="en-US" sz="8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8" name="TextBox 14"/>
          <p:cNvSpPr txBox="1"/>
          <p:nvPr/>
        </p:nvSpPr>
        <p:spPr>
          <a:xfrm>
            <a:off x="-17576" y="5107831"/>
            <a:ext cx="22177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en-US" altLang="zh-CN" sz="44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21</a:t>
            </a:r>
            <a:r>
              <a:rPr lang="zh-CN" altLang="en-US" sz="44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44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63</a:t>
            </a:r>
            <a:endParaRPr lang="zh-CN" altLang="en-US" sz="8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5" name="Text Box 8"/>
          <p:cNvSpPr txBox="1">
            <a:spLocks noChangeArrowheads="1"/>
          </p:cNvSpPr>
          <p:nvPr/>
        </p:nvSpPr>
        <p:spPr bwMode="auto">
          <a:xfrm>
            <a:off x="1907704" y="3873877"/>
            <a:ext cx="747170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4400" dirty="0"/>
              <a:t>12</a:t>
            </a:r>
            <a:r>
              <a:rPr lang="zh-CN" altLang="zh-CN" sz="4400" dirty="0"/>
              <a:t>是</a:t>
            </a:r>
            <a:r>
              <a:rPr lang="en-US" altLang="zh-CN" sz="4400" dirty="0"/>
              <a:t>36</a:t>
            </a:r>
            <a:r>
              <a:rPr lang="zh-CN" altLang="zh-CN" sz="4400" dirty="0"/>
              <a:t>的因数</a:t>
            </a:r>
            <a:r>
              <a:rPr lang="en-US" altLang="zh-CN" sz="4400" dirty="0"/>
              <a:t>,36</a:t>
            </a:r>
            <a:r>
              <a:rPr lang="zh-CN" altLang="zh-CN" sz="4400" dirty="0"/>
              <a:t>是</a:t>
            </a:r>
            <a:r>
              <a:rPr lang="en-US" altLang="zh-CN" sz="4400" dirty="0"/>
              <a:t>12</a:t>
            </a:r>
            <a:r>
              <a:rPr lang="zh-CN" altLang="zh-CN" sz="4400" dirty="0"/>
              <a:t>的倍数。</a:t>
            </a:r>
            <a:endParaRPr lang="zh-CN" altLang="en-US" sz="44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6" name="Text Box 8"/>
          <p:cNvSpPr txBox="1">
            <a:spLocks noChangeArrowheads="1"/>
          </p:cNvSpPr>
          <p:nvPr/>
        </p:nvSpPr>
        <p:spPr bwMode="auto">
          <a:xfrm>
            <a:off x="1909583" y="5099120"/>
            <a:ext cx="747170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4400" dirty="0"/>
              <a:t>21</a:t>
            </a:r>
            <a:r>
              <a:rPr lang="zh-CN" altLang="zh-CN" sz="4400" dirty="0"/>
              <a:t>是</a:t>
            </a:r>
            <a:r>
              <a:rPr lang="en-US" altLang="zh-CN" sz="4400" dirty="0"/>
              <a:t>63</a:t>
            </a:r>
            <a:r>
              <a:rPr lang="zh-CN" altLang="zh-CN" sz="4400" dirty="0"/>
              <a:t>的因数</a:t>
            </a:r>
            <a:r>
              <a:rPr lang="en-US" altLang="zh-CN" sz="4400" dirty="0"/>
              <a:t>,63</a:t>
            </a:r>
            <a:r>
              <a:rPr lang="zh-CN" altLang="zh-CN" sz="4400" dirty="0"/>
              <a:t>是</a:t>
            </a:r>
            <a:r>
              <a:rPr lang="en-US" altLang="zh-CN" sz="4400" dirty="0"/>
              <a:t>21</a:t>
            </a:r>
            <a:r>
              <a:rPr lang="zh-CN" altLang="zh-CN" sz="4400" dirty="0"/>
              <a:t>的倍数。</a:t>
            </a:r>
            <a:endParaRPr lang="zh-CN" altLang="en-US" sz="44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45" grpId="0"/>
      <p:bldP spid="4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1789113" y="1027113"/>
            <a:ext cx="3929579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18</a:t>
            </a:r>
            <a:r>
              <a:rPr 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的因数有哪几个？</a:t>
            </a: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1403648" y="1847850"/>
            <a:ext cx="3984625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zh-CN" sz="5400" b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 ÷ 1 = 18</a:t>
            </a: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1451273" y="2863850"/>
            <a:ext cx="3641725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zh-CN" sz="5400" b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 ÷ 2 = 9</a:t>
            </a: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1451273" y="3913188"/>
            <a:ext cx="3641725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zh-CN" sz="5400" b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 ÷ 3 = 6</a:t>
            </a:r>
          </a:p>
        </p:txBody>
      </p:sp>
      <p:sp>
        <p:nvSpPr>
          <p:cNvPr id="12295" name="Freeform 7"/>
          <p:cNvSpPr/>
          <p:nvPr/>
        </p:nvSpPr>
        <p:spPr bwMode="auto">
          <a:xfrm>
            <a:off x="3343275" y="1916113"/>
            <a:ext cx="742950" cy="863600"/>
          </a:xfrm>
          <a:custGeom>
            <a:avLst/>
            <a:gdLst>
              <a:gd name="T0" fmla="*/ 325 w 416"/>
              <a:gd name="T1" fmla="*/ 98 h 484"/>
              <a:gd name="T2" fmla="*/ 416 w 416"/>
              <a:gd name="T3" fmla="*/ 279 h 484"/>
              <a:gd name="T4" fmla="*/ 325 w 416"/>
              <a:gd name="T5" fmla="*/ 461 h 484"/>
              <a:gd name="T6" fmla="*/ 98 w 416"/>
              <a:gd name="T7" fmla="*/ 415 h 484"/>
              <a:gd name="T8" fmla="*/ 8 w 416"/>
              <a:gd name="T9" fmla="*/ 143 h 484"/>
              <a:gd name="T10" fmla="*/ 144 w 416"/>
              <a:gd name="T11" fmla="*/ 7 h 484"/>
              <a:gd name="T12" fmla="*/ 325 w 416"/>
              <a:gd name="T13" fmla="*/ 98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6" h="484">
                <a:moveTo>
                  <a:pt x="325" y="98"/>
                </a:moveTo>
                <a:cubicBezTo>
                  <a:pt x="370" y="143"/>
                  <a:pt x="416" y="219"/>
                  <a:pt x="416" y="279"/>
                </a:cubicBezTo>
                <a:cubicBezTo>
                  <a:pt x="416" y="339"/>
                  <a:pt x="378" y="438"/>
                  <a:pt x="325" y="461"/>
                </a:cubicBezTo>
                <a:cubicBezTo>
                  <a:pt x="272" y="484"/>
                  <a:pt x="151" y="468"/>
                  <a:pt x="98" y="415"/>
                </a:cubicBezTo>
                <a:cubicBezTo>
                  <a:pt x="45" y="362"/>
                  <a:pt x="0" y="211"/>
                  <a:pt x="8" y="143"/>
                </a:cubicBezTo>
                <a:cubicBezTo>
                  <a:pt x="16" y="75"/>
                  <a:pt x="99" y="14"/>
                  <a:pt x="144" y="7"/>
                </a:cubicBezTo>
                <a:cubicBezTo>
                  <a:pt x="189" y="0"/>
                  <a:pt x="280" y="53"/>
                  <a:pt x="325" y="98"/>
                </a:cubicBezTo>
                <a:close/>
              </a:path>
            </a:pathLst>
          </a:custGeom>
          <a:noFill/>
          <a:ln w="38100" cap="flat" cmpd="sng">
            <a:solidFill>
              <a:srgbClr val="FF3399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2296" name="Freeform 8"/>
          <p:cNvSpPr/>
          <p:nvPr/>
        </p:nvSpPr>
        <p:spPr bwMode="auto">
          <a:xfrm>
            <a:off x="4861049" y="1844675"/>
            <a:ext cx="866775" cy="1008063"/>
          </a:xfrm>
          <a:custGeom>
            <a:avLst/>
            <a:gdLst>
              <a:gd name="T0" fmla="*/ 325 w 416"/>
              <a:gd name="T1" fmla="*/ 98 h 484"/>
              <a:gd name="T2" fmla="*/ 416 w 416"/>
              <a:gd name="T3" fmla="*/ 279 h 484"/>
              <a:gd name="T4" fmla="*/ 325 w 416"/>
              <a:gd name="T5" fmla="*/ 461 h 484"/>
              <a:gd name="T6" fmla="*/ 98 w 416"/>
              <a:gd name="T7" fmla="*/ 415 h 484"/>
              <a:gd name="T8" fmla="*/ 8 w 416"/>
              <a:gd name="T9" fmla="*/ 143 h 484"/>
              <a:gd name="T10" fmla="*/ 144 w 416"/>
              <a:gd name="T11" fmla="*/ 7 h 484"/>
              <a:gd name="T12" fmla="*/ 325 w 416"/>
              <a:gd name="T13" fmla="*/ 98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6" h="484">
                <a:moveTo>
                  <a:pt x="325" y="98"/>
                </a:moveTo>
                <a:cubicBezTo>
                  <a:pt x="370" y="143"/>
                  <a:pt x="416" y="219"/>
                  <a:pt x="416" y="279"/>
                </a:cubicBezTo>
                <a:cubicBezTo>
                  <a:pt x="416" y="339"/>
                  <a:pt x="378" y="438"/>
                  <a:pt x="325" y="461"/>
                </a:cubicBezTo>
                <a:cubicBezTo>
                  <a:pt x="272" y="484"/>
                  <a:pt x="151" y="468"/>
                  <a:pt x="98" y="415"/>
                </a:cubicBezTo>
                <a:cubicBezTo>
                  <a:pt x="45" y="362"/>
                  <a:pt x="0" y="211"/>
                  <a:pt x="8" y="143"/>
                </a:cubicBezTo>
                <a:cubicBezTo>
                  <a:pt x="16" y="75"/>
                  <a:pt x="99" y="14"/>
                  <a:pt x="144" y="7"/>
                </a:cubicBezTo>
                <a:cubicBezTo>
                  <a:pt x="189" y="0"/>
                  <a:pt x="280" y="53"/>
                  <a:pt x="325" y="98"/>
                </a:cubicBezTo>
                <a:close/>
              </a:path>
            </a:pathLst>
          </a:custGeom>
          <a:noFill/>
          <a:ln w="38100" cap="flat" cmpd="sng">
            <a:solidFill>
              <a:srgbClr val="FF3399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2297" name="Freeform 9"/>
          <p:cNvSpPr/>
          <p:nvPr/>
        </p:nvSpPr>
        <p:spPr bwMode="auto">
          <a:xfrm>
            <a:off x="3419872" y="2997200"/>
            <a:ext cx="742950" cy="863600"/>
          </a:xfrm>
          <a:custGeom>
            <a:avLst/>
            <a:gdLst>
              <a:gd name="T0" fmla="*/ 325 w 416"/>
              <a:gd name="T1" fmla="*/ 98 h 484"/>
              <a:gd name="T2" fmla="*/ 416 w 416"/>
              <a:gd name="T3" fmla="*/ 279 h 484"/>
              <a:gd name="T4" fmla="*/ 325 w 416"/>
              <a:gd name="T5" fmla="*/ 461 h 484"/>
              <a:gd name="T6" fmla="*/ 98 w 416"/>
              <a:gd name="T7" fmla="*/ 415 h 484"/>
              <a:gd name="T8" fmla="*/ 8 w 416"/>
              <a:gd name="T9" fmla="*/ 143 h 484"/>
              <a:gd name="T10" fmla="*/ 144 w 416"/>
              <a:gd name="T11" fmla="*/ 7 h 484"/>
              <a:gd name="T12" fmla="*/ 325 w 416"/>
              <a:gd name="T13" fmla="*/ 98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6" h="484">
                <a:moveTo>
                  <a:pt x="325" y="98"/>
                </a:moveTo>
                <a:cubicBezTo>
                  <a:pt x="370" y="143"/>
                  <a:pt x="416" y="219"/>
                  <a:pt x="416" y="279"/>
                </a:cubicBezTo>
                <a:cubicBezTo>
                  <a:pt x="416" y="339"/>
                  <a:pt x="378" y="438"/>
                  <a:pt x="325" y="461"/>
                </a:cubicBezTo>
                <a:cubicBezTo>
                  <a:pt x="272" y="484"/>
                  <a:pt x="151" y="468"/>
                  <a:pt x="98" y="415"/>
                </a:cubicBezTo>
                <a:cubicBezTo>
                  <a:pt x="45" y="362"/>
                  <a:pt x="0" y="211"/>
                  <a:pt x="8" y="143"/>
                </a:cubicBezTo>
                <a:cubicBezTo>
                  <a:pt x="16" y="75"/>
                  <a:pt x="99" y="14"/>
                  <a:pt x="144" y="7"/>
                </a:cubicBezTo>
                <a:cubicBezTo>
                  <a:pt x="189" y="0"/>
                  <a:pt x="280" y="53"/>
                  <a:pt x="325" y="98"/>
                </a:cubicBezTo>
                <a:close/>
              </a:path>
            </a:pathLst>
          </a:custGeom>
          <a:noFill/>
          <a:ln w="38100" cap="flat" cmpd="sng">
            <a:solidFill>
              <a:srgbClr val="FF3399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2298" name="Freeform 10"/>
          <p:cNvSpPr/>
          <p:nvPr/>
        </p:nvSpPr>
        <p:spPr bwMode="auto">
          <a:xfrm>
            <a:off x="4788024" y="2924175"/>
            <a:ext cx="742950" cy="863600"/>
          </a:xfrm>
          <a:custGeom>
            <a:avLst/>
            <a:gdLst>
              <a:gd name="T0" fmla="*/ 325 w 416"/>
              <a:gd name="T1" fmla="*/ 98 h 484"/>
              <a:gd name="T2" fmla="*/ 416 w 416"/>
              <a:gd name="T3" fmla="*/ 279 h 484"/>
              <a:gd name="T4" fmla="*/ 325 w 416"/>
              <a:gd name="T5" fmla="*/ 461 h 484"/>
              <a:gd name="T6" fmla="*/ 98 w 416"/>
              <a:gd name="T7" fmla="*/ 415 h 484"/>
              <a:gd name="T8" fmla="*/ 8 w 416"/>
              <a:gd name="T9" fmla="*/ 143 h 484"/>
              <a:gd name="T10" fmla="*/ 144 w 416"/>
              <a:gd name="T11" fmla="*/ 7 h 484"/>
              <a:gd name="T12" fmla="*/ 325 w 416"/>
              <a:gd name="T13" fmla="*/ 98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6" h="484">
                <a:moveTo>
                  <a:pt x="325" y="98"/>
                </a:moveTo>
                <a:cubicBezTo>
                  <a:pt x="370" y="143"/>
                  <a:pt x="416" y="219"/>
                  <a:pt x="416" y="279"/>
                </a:cubicBezTo>
                <a:cubicBezTo>
                  <a:pt x="416" y="339"/>
                  <a:pt x="378" y="438"/>
                  <a:pt x="325" y="461"/>
                </a:cubicBezTo>
                <a:cubicBezTo>
                  <a:pt x="272" y="484"/>
                  <a:pt x="151" y="468"/>
                  <a:pt x="98" y="415"/>
                </a:cubicBezTo>
                <a:cubicBezTo>
                  <a:pt x="45" y="362"/>
                  <a:pt x="0" y="211"/>
                  <a:pt x="8" y="143"/>
                </a:cubicBezTo>
                <a:cubicBezTo>
                  <a:pt x="16" y="75"/>
                  <a:pt x="99" y="14"/>
                  <a:pt x="144" y="7"/>
                </a:cubicBezTo>
                <a:cubicBezTo>
                  <a:pt x="189" y="0"/>
                  <a:pt x="280" y="53"/>
                  <a:pt x="325" y="98"/>
                </a:cubicBezTo>
                <a:close/>
              </a:path>
            </a:pathLst>
          </a:custGeom>
          <a:noFill/>
          <a:ln w="38100" cap="flat" cmpd="sng">
            <a:solidFill>
              <a:srgbClr val="FF3399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2299" name="Freeform 11"/>
          <p:cNvSpPr/>
          <p:nvPr/>
        </p:nvSpPr>
        <p:spPr bwMode="auto">
          <a:xfrm>
            <a:off x="3416300" y="4005263"/>
            <a:ext cx="742950" cy="863600"/>
          </a:xfrm>
          <a:custGeom>
            <a:avLst/>
            <a:gdLst>
              <a:gd name="T0" fmla="*/ 325 w 416"/>
              <a:gd name="T1" fmla="*/ 98 h 484"/>
              <a:gd name="T2" fmla="*/ 416 w 416"/>
              <a:gd name="T3" fmla="*/ 279 h 484"/>
              <a:gd name="T4" fmla="*/ 325 w 416"/>
              <a:gd name="T5" fmla="*/ 461 h 484"/>
              <a:gd name="T6" fmla="*/ 98 w 416"/>
              <a:gd name="T7" fmla="*/ 415 h 484"/>
              <a:gd name="T8" fmla="*/ 8 w 416"/>
              <a:gd name="T9" fmla="*/ 143 h 484"/>
              <a:gd name="T10" fmla="*/ 144 w 416"/>
              <a:gd name="T11" fmla="*/ 7 h 484"/>
              <a:gd name="T12" fmla="*/ 325 w 416"/>
              <a:gd name="T13" fmla="*/ 98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6" h="484">
                <a:moveTo>
                  <a:pt x="325" y="98"/>
                </a:moveTo>
                <a:cubicBezTo>
                  <a:pt x="370" y="143"/>
                  <a:pt x="416" y="219"/>
                  <a:pt x="416" y="279"/>
                </a:cubicBezTo>
                <a:cubicBezTo>
                  <a:pt x="416" y="339"/>
                  <a:pt x="378" y="438"/>
                  <a:pt x="325" y="461"/>
                </a:cubicBezTo>
                <a:cubicBezTo>
                  <a:pt x="272" y="484"/>
                  <a:pt x="151" y="468"/>
                  <a:pt x="98" y="415"/>
                </a:cubicBezTo>
                <a:cubicBezTo>
                  <a:pt x="45" y="362"/>
                  <a:pt x="0" y="211"/>
                  <a:pt x="8" y="143"/>
                </a:cubicBezTo>
                <a:cubicBezTo>
                  <a:pt x="16" y="75"/>
                  <a:pt x="99" y="14"/>
                  <a:pt x="144" y="7"/>
                </a:cubicBezTo>
                <a:cubicBezTo>
                  <a:pt x="189" y="0"/>
                  <a:pt x="280" y="53"/>
                  <a:pt x="325" y="98"/>
                </a:cubicBezTo>
                <a:close/>
              </a:path>
            </a:pathLst>
          </a:custGeom>
          <a:noFill/>
          <a:ln w="38100" cap="flat" cmpd="sng">
            <a:solidFill>
              <a:srgbClr val="FF3399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2300" name="Freeform 12"/>
          <p:cNvSpPr/>
          <p:nvPr/>
        </p:nvSpPr>
        <p:spPr bwMode="auto">
          <a:xfrm>
            <a:off x="4837237" y="4005263"/>
            <a:ext cx="742950" cy="863600"/>
          </a:xfrm>
          <a:custGeom>
            <a:avLst/>
            <a:gdLst>
              <a:gd name="T0" fmla="*/ 325 w 416"/>
              <a:gd name="T1" fmla="*/ 98 h 484"/>
              <a:gd name="T2" fmla="*/ 416 w 416"/>
              <a:gd name="T3" fmla="*/ 279 h 484"/>
              <a:gd name="T4" fmla="*/ 325 w 416"/>
              <a:gd name="T5" fmla="*/ 461 h 484"/>
              <a:gd name="T6" fmla="*/ 98 w 416"/>
              <a:gd name="T7" fmla="*/ 415 h 484"/>
              <a:gd name="T8" fmla="*/ 8 w 416"/>
              <a:gd name="T9" fmla="*/ 143 h 484"/>
              <a:gd name="T10" fmla="*/ 144 w 416"/>
              <a:gd name="T11" fmla="*/ 7 h 484"/>
              <a:gd name="T12" fmla="*/ 325 w 416"/>
              <a:gd name="T13" fmla="*/ 98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6" h="484">
                <a:moveTo>
                  <a:pt x="325" y="98"/>
                </a:moveTo>
                <a:cubicBezTo>
                  <a:pt x="370" y="143"/>
                  <a:pt x="416" y="219"/>
                  <a:pt x="416" y="279"/>
                </a:cubicBezTo>
                <a:cubicBezTo>
                  <a:pt x="416" y="339"/>
                  <a:pt x="378" y="438"/>
                  <a:pt x="325" y="461"/>
                </a:cubicBezTo>
                <a:cubicBezTo>
                  <a:pt x="272" y="484"/>
                  <a:pt x="151" y="468"/>
                  <a:pt x="98" y="415"/>
                </a:cubicBezTo>
                <a:cubicBezTo>
                  <a:pt x="45" y="362"/>
                  <a:pt x="0" y="211"/>
                  <a:pt x="8" y="143"/>
                </a:cubicBezTo>
                <a:cubicBezTo>
                  <a:pt x="16" y="75"/>
                  <a:pt x="99" y="14"/>
                  <a:pt x="144" y="7"/>
                </a:cubicBezTo>
                <a:cubicBezTo>
                  <a:pt x="189" y="0"/>
                  <a:pt x="280" y="53"/>
                  <a:pt x="325" y="98"/>
                </a:cubicBezTo>
                <a:close/>
              </a:path>
            </a:pathLst>
          </a:custGeom>
          <a:noFill/>
          <a:ln w="38100" cap="flat" cmpd="sng">
            <a:solidFill>
              <a:srgbClr val="FF3399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2301" name="Rectangle 13"/>
          <p:cNvSpPr>
            <a:spLocks noChangeArrowheads="1"/>
          </p:cNvSpPr>
          <p:nvPr/>
        </p:nvSpPr>
        <p:spPr bwMode="auto">
          <a:xfrm>
            <a:off x="323850" y="5300663"/>
            <a:ext cx="6863074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18</a:t>
            </a:r>
            <a:r>
              <a:rPr 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的因数有</a:t>
            </a:r>
            <a:r>
              <a:rPr lang="zh-CN" sz="3200" u="sng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en-US" altLang="zh-CN" sz="3200" u="sng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sz="3200" u="sng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zh-CN" sz="3200" u="sng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 </a:t>
            </a:r>
            <a:r>
              <a:rPr lang="en-US" altLang="zh-CN" sz="3200" u="sng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zh-CN" sz="3200" u="sng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zh-CN" sz="3200" u="sng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  </a:t>
            </a:r>
            <a:r>
              <a:rPr lang="en-US" altLang="zh-CN" sz="3200" u="sng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zh-CN" sz="3200" u="sng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 </a:t>
            </a:r>
            <a:r>
              <a:rPr lang="en-US" altLang="zh-CN" sz="3200" u="sng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zh-CN" sz="3200" u="sng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zh-CN" sz="3200" u="sng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  </a:t>
            </a:r>
            <a:r>
              <a:rPr lang="en-US" altLang="zh-CN" sz="3200" u="sng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zh-CN" sz="3200" u="sng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  </a:t>
            </a:r>
            <a:r>
              <a:rPr lang="en-US" altLang="zh-CN" sz="3200" u="sng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zh-CN" sz="3200" u="sng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sz="3200" u="sng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12302" name="Rectangle 14"/>
          <p:cNvSpPr>
            <a:spLocks noChangeArrowheads="1"/>
          </p:cNvSpPr>
          <p:nvPr/>
        </p:nvSpPr>
        <p:spPr bwMode="auto">
          <a:xfrm>
            <a:off x="3563888" y="1989138"/>
            <a:ext cx="438238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000" b="0" dirty="0">
                <a:solidFill>
                  <a:srgbClr val="FF0000"/>
                </a:solidFill>
                <a:latin typeface="微软简中圆" pitchFamily="2" charset="-122"/>
                <a:ea typeface="微软简中圆" pitchFamily="2" charset="-122"/>
              </a:rPr>
              <a:t>1</a:t>
            </a:r>
          </a:p>
        </p:txBody>
      </p:sp>
      <p:sp>
        <p:nvSpPr>
          <p:cNvPr id="12303" name="Rectangle 15"/>
          <p:cNvSpPr>
            <a:spLocks noChangeArrowheads="1"/>
          </p:cNvSpPr>
          <p:nvPr/>
        </p:nvSpPr>
        <p:spPr bwMode="auto">
          <a:xfrm>
            <a:off x="3492500" y="2997200"/>
            <a:ext cx="438238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000" b="0" dirty="0">
                <a:solidFill>
                  <a:srgbClr val="FF0000"/>
                </a:solidFill>
                <a:latin typeface="微软简中圆" pitchFamily="2" charset="-122"/>
                <a:ea typeface="微软简中圆" pitchFamily="2" charset="-122"/>
              </a:rPr>
              <a:t>2</a:t>
            </a:r>
          </a:p>
        </p:txBody>
      </p:sp>
      <p:sp>
        <p:nvSpPr>
          <p:cNvPr id="12304" name="Rectangle 16"/>
          <p:cNvSpPr>
            <a:spLocks noChangeArrowheads="1"/>
          </p:cNvSpPr>
          <p:nvPr/>
        </p:nvSpPr>
        <p:spPr bwMode="auto">
          <a:xfrm>
            <a:off x="3460750" y="4076700"/>
            <a:ext cx="438238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000" b="0">
                <a:solidFill>
                  <a:srgbClr val="FF0000"/>
                </a:solidFill>
                <a:latin typeface="微软简中圆" pitchFamily="2" charset="-122"/>
                <a:ea typeface="微软简中圆" pitchFamily="2" charset="-122"/>
              </a:rPr>
              <a:t>3</a:t>
            </a:r>
          </a:p>
        </p:txBody>
      </p:sp>
      <p:sp>
        <p:nvSpPr>
          <p:cNvPr id="12305" name="Rectangle 17"/>
          <p:cNvSpPr>
            <a:spLocks noChangeArrowheads="1"/>
          </p:cNvSpPr>
          <p:nvPr/>
        </p:nvSpPr>
        <p:spPr bwMode="auto">
          <a:xfrm>
            <a:off x="5004048" y="1989138"/>
            <a:ext cx="694719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000" b="0" dirty="0">
                <a:solidFill>
                  <a:srgbClr val="FF0000"/>
                </a:solidFill>
                <a:latin typeface="微软简中圆" pitchFamily="2" charset="-122"/>
                <a:ea typeface="微软简中圆" pitchFamily="2" charset="-122"/>
              </a:rPr>
              <a:t>18</a:t>
            </a:r>
          </a:p>
        </p:txBody>
      </p:sp>
      <p:sp>
        <p:nvSpPr>
          <p:cNvPr id="12306" name="Rectangle 18"/>
          <p:cNvSpPr>
            <a:spLocks noChangeArrowheads="1"/>
          </p:cNvSpPr>
          <p:nvPr/>
        </p:nvSpPr>
        <p:spPr bwMode="auto">
          <a:xfrm>
            <a:off x="5148263" y="3014663"/>
            <a:ext cx="438238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000" b="0">
                <a:solidFill>
                  <a:srgbClr val="FF0000"/>
                </a:solidFill>
                <a:latin typeface="微软简中圆" pitchFamily="2" charset="-122"/>
                <a:ea typeface="微软简中圆" pitchFamily="2" charset="-122"/>
              </a:rPr>
              <a:t>9</a:t>
            </a:r>
          </a:p>
        </p:txBody>
      </p:sp>
      <p:sp>
        <p:nvSpPr>
          <p:cNvPr id="12307" name="Rectangle 19"/>
          <p:cNvSpPr>
            <a:spLocks noChangeArrowheads="1"/>
          </p:cNvSpPr>
          <p:nvPr/>
        </p:nvSpPr>
        <p:spPr bwMode="auto">
          <a:xfrm>
            <a:off x="5187950" y="4022725"/>
            <a:ext cx="438238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000" b="0" dirty="0">
                <a:solidFill>
                  <a:srgbClr val="FF0000"/>
                </a:solidFill>
                <a:latin typeface="微软简中圆" pitchFamily="2" charset="-122"/>
                <a:ea typeface="微软简中圆" pitchFamily="2" charset="-122"/>
              </a:rPr>
              <a:t>6</a:t>
            </a:r>
          </a:p>
        </p:txBody>
      </p:sp>
      <p:sp>
        <p:nvSpPr>
          <p:cNvPr id="12308" name="AutoShape 20"/>
          <p:cNvSpPr>
            <a:spLocks noChangeArrowheads="1"/>
          </p:cNvSpPr>
          <p:nvPr/>
        </p:nvSpPr>
        <p:spPr bwMode="auto">
          <a:xfrm>
            <a:off x="468313" y="909638"/>
            <a:ext cx="1223962" cy="719137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r>
              <a:rPr lang="zh-CN"/>
              <a:t>例</a:t>
            </a:r>
            <a:r>
              <a:rPr lang="zh-CN" altLang="zh-CN"/>
              <a:t>2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9966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3399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81 -0.00973 L -0.09619 0.46412 " pathEditMode="relative" rAng="0" ptsTypes="AA">
                                      <p:cBhvr>
                                        <p:cTn id="54" dur="10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19" y="236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0.02014 L 0.09236 0.46412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18" y="24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0.00972 L -0.01007 0.3125 " pathEditMode="relative" rAng="0" ptsTypes="AA">
                                      <p:cBhvr>
                                        <p:cTn id="66" dur="10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3" y="1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0.02268 L 0.02326 0.3132 " pathEditMode="relative" rAng="0" ptsTypes="AA">
                                      <p:cBhvr>
                                        <p:cTn id="72" dur="10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3" y="16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0.02013 L 0.05885 0.15973 " pathEditMode="relative" rAng="0" ptsTypes="AA">
                                      <p:cBhvr>
                                        <p:cTn id="78" dur="10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34" y="8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0.02268 L -0.06233 0.16621 " pathEditMode="relative" rAng="0" ptsTypes="AA">
                                      <p:cBhvr>
                                        <p:cTn id="84" dur="10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25" y="9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3" grpId="0"/>
      <p:bldP spid="12294" grpId="0"/>
      <p:bldP spid="12295" grpId="0" animBg="1"/>
      <p:bldP spid="12296" grpId="0" animBg="1"/>
      <p:bldP spid="12297" grpId="0" animBg="1"/>
      <p:bldP spid="12298" grpId="0" animBg="1"/>
      <p:bldP spid="12299" grpId="0" animBg="1"/>
      <p:bldP spid="12300" grpId="0" animBg="1"/>
      <p:bldP spid="12301" grpId="0" autoUpdateAnimBg="0"/>
      <p:bldP spid="12302" grpId="0" autoUpdateAnimBg="0"/>
      <p:bldP spid="12302" grpId="1" autoUpdateAnimBg="0"/>
      <p:bldP spid="12303" grpId="0" autoUpdateAnimBg="0"/>
      <p:bldP spid="12303" grpId="1" autoUpdateAnimBg="0"/>
      <p:bldP spid="12304" grpId="0" autoUpdateAnimBg="0"/>
      <p:bldP spid="12304" grpId="1" autoUpdateAnimBg="0"/>
      <p:bldP spid="12305" grpId="0" autoUpdateAnimBg="0"/>
      <p:bldP spid="12305" grpId="1" autoUpdateAnimBg="0"/>
      <p:bldP spid="12306" grpId="0" autoUpdateAnimBg="0"/>
      <p:bldP spid="12306" grpId="1" autoUpdateAnimBg="0"/>
      <p:bldP spid="12307" grpId="0" autoUpdateAnimBg="0"/>
      <p:bldP spid="12307" grpId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579438" y="1027113"/>
            <a:ext cx="3849429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18</a:t>
            </a:r>
            <a:r>
              <a:rPr 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的因数有哪几个？</a:t>
            </a:r>
          </a:p>
        </p:txBody>
      </p:sp>
      <p:grpSp>
        <p:nvGrpSpPr>
          <p:cNvPr id="13316" name="Group 4"/>
          <p:cNvGrpSpPr/>
          <p:nvPr/>
        </p:nvGrpSpPr>
        <p:grpSpPr bwMode="auto">
          <a:xfrm>
            <a:off x="5508625" y="1052513"/>
            <a:ext cx="3240088" cy="1873250"/>
            <a:chOff x="-45" y="0"/>
            <a:chExt cx="2041" cy="1180"/>
          </a:xfrm>
        </p:grpSpPr>
        <p:sp>
          <p:nvSpPr>
            <p:cNvPr id="13317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996" cy="1180"/>
            </a:xfrm>
            <a:prstGeom prst="rect">
              <a:avLst/>
            </a:prstGeom>
            <a:solidFill>
              <a:srgbClr val="FFCCFF"/>
            </a:solidFill>
            <a:ln w="9525" cmpd="sng">
              <a:solidFill>
                <a:srgbClr val="FFCC99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grpSp>
          <p:nvGrpSpPr>
            <p:cNvPr id="13318" name="Group 6"/>
            <p:cNvGrpSpPr/>
            <p:nvPr/>
          </p:nvGrpSpPr>
          <p:grpSpPr bwMode="auto">
            <a:xfrm>
              <a:off x="-45" y="60"/>
              <a:ext cx="1795" cy="995"/>
              <a:chOff x="-91" y="0"/>
              <a:chExt cx="1795" cy="995"/>
            </a:xfrm>
          </p:grpSpPr>
          <p:sp>
            <p:nvSpPr>
              <p:cNvPr id="13319" name="Rectangle 7"/>
              <p:cNvSpPr>
                <a:spLocks noChangeArrowheads="1"/>
              </p:cNvSpPr>
              <p:nvPr/>
            </p:nvSpPr>
            <p:spPr bwMode="auto">
              <a:xfrm>
                <a:off x="-91" y="0"/>
                <a:ext cx="1795" cy="3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>
                  <a:spcBef>
                    <a:spcPct val="30000"/>
                  </a:spcBef>
                </a:pPr>
                <a:r>
                  <a:rPr lang="zh-CN" altLang="zh-CN" sz="3200" b="0" dirty="0">
                    <a:solidFill>
                      <a:schemeClr val="tx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18 ÷ 1 = 18</a:t>
                </a:r>
              </a:p>
            </p:txBody>
          </p:sp>
          <p:sp>
            <p:nvSpPr>
              <p:cNvPr id="13320" name="Rectangle 8"/>
              <p:cNvSpPr>
                <a:spLocks noChangeArrowheads="1"/>
              </p:cNvSpPr>
              <p:nvPr/>
            </p:nvSpPr>
            <p:spPr bwMode="auto">
              <a:xfrm>
                <a:off x="-79" y="304"/>
                <a:ext cx="1665" cy="3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>
                  <a:spcBef>
                    <a:spcPct val="30000"/>
                  </a:spcBef>
                </a:pPr>
                <a:r>
                  <a:rPr lang="zh-CN" altLang="zh-CN" sz="3200" b="0">
                    <a:solidFill>
                      <a:schemeClr val="tx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18 ÷ 2 = 9</a:t>
                </a:r>
              </a:p>
            </p:txBody>
          </p:sp>
          <p:sp>
            <p:nvSpPr>
              <p:cNvPr id="13321" name="Rectangle 9"/>
              <p:cNvSpPr>
                <a:spLocks noChangeArrowheads="1"/>
              </p:cNvSpPr>
              <p:nvPr/>
            </p:nvSpPr>
            <p:spPr bwMode="auto">
              <a:xfrm>
                <a:off x="-60" y="625"/>
                <a:ext cx="1665" cy="3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>
                  <a:spcBef>
                    <a:spcPct val="30000"/>
                  </a:spcBef>
                </a:pPr>
                <a:r>
                  <a:rPr lang="zh-CN" altLang="zh-CN" sz="3200" b="0">
                    <a:solidFill>
                      <a:schemeClr val="tx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18 ÷ 3 = 6</a:t>
                </a:r>
              </a:p>
            </p:txBody>
          </p:sp>
        </p:grpSp>
      </p:grpSp>
      <p:sp>
        <p:nvSpPr>
          <p:cNvPr id="13322" name="Rectangle 10"/>
          <p:cNvSpPr>
            <a:spLocks noChangeArrowheads="1"/>
          </p:cNvSpPr>
          <p:nvPr/>
        </p:nvSpPr>
        <p:spPr bwMode="auto">
          <a:xfrm>
            <a:off x="3203575" y="2787650"/>
            <a:ext cx="1823233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18</a:t>
            </a:r>
            <a:r>
              <a:rPr 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的因数</a:t>
            </a:r>
          </a:p>
        </p:txBody>
      </p:sp>
      <p:sp>
        <p:nvSpPr>
          <p:cNvPr id="13323" name="Oval 11"/>
          <p:cNvSpPr>
            <a:spLocks noChangeArrowheads="1"/>
          </p:cNvSpPr>
          <p:nvPr/>
        </p:nvSpPr>
        <p:spPr bwMode="auto">
          <a:xfrm>
            <a:off x="1547813" y="3429000"/>
            <a:ext cx="5400675" cy="2808288"/>
          </a:xfrm>
          <a:prstGeom prst="ellipse">
            <a:avLst/>
          </a:prstGeom>
          <a:noFill/>
          <a:ln w="38100" cmpd="sng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3324" name="Rectangle 12"/>
          <p:cNvSpPr>
            <a:spLocks noChangeArrowheads="1"/>
          </p:cNvSpPr>
          <p:nvPr/>
        </p:nvSpPr>
        <p:spPr bwMode="auto">
          <a:xfrm>
            <a:off x="6845300" y="1076325"/>
            <a:ext cx="569685" cy="771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400" b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1,</a:t>
            </a:r>
          </a:p>
        </p:txBody>
      </p:sp>
      <p:sp>
        <p:nvSpPr>
          <p:cNvPr id="13325" name="Rectangle 13"/>
          <p:cNvSpPr>
            <a:spLocks noChangeArrowheads="1"/>
          </p:cNvSpPr>
          <p:nvPr/>
        </p:nvSpPr>
        <p:spPr bwMode="auto">
          <a:xfrm>
            <a:off x="6888163" y="1628775"/>
            <a:ext cx="569685" cy="771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400" b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2,</a:t>
            </a:r>
          </a:p>
        </p:txBody>
      </p:sp>
      <p:sp>
        <p:nvSpPr>
          <p:cNvPr id="13326" name="Rectangle 14"/>
          <p:cNvSpPr>
            <a:spLocks noChangeArrowheads="1"/>
          </p:cNvSpPr>
          <p:nvPr/>
        </p:nvSpPr>
        <p:spPr bwMode="auto">
          <a:xfrm>
            <a:off x="6916738" y="2133600"/>
            <a:ext cx="569685" cy="771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400" b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3,</a:t>
            </a:r>
          </a:p>
        </p:txBody>
      </p:sp>
      <p:sp>
        <p:nvSpPr>
          <p:cNvPr id="13327" name="Rectangle 15"/>
          <p:cNvSpPr>
            <a:spLocks noChangeArrowheads="1"/>
          </p:cNvSpPr>
          <p:nvPr/>
        </p:nvSpPr>
        <p:spPr bwMode="auto">
          <a:xfrm>
            <a:off x="7793757" y="1658938"/>
            <a:ext cx="569685" cy="771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400" b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9,</a:t>
            </a:r>
          </a:p>
        </p:txBody>
      </p:sp>
      <p:sp>
        <p:nvSpPr>
          <p:cNvPr id="13328" name="Rectangle 16"/>
          <p:cNvSpPr>
            <a:spLocks noChangeArrowheads="1"/>
          </p:cNvSpPr>
          <p:nvPr/>
        </p:nvSpPr>
        <p:spPr bwMode="auto">
          <a:xfrm>
            <a:off x="7822332" y="2133600"/>
            <a:ext cx="569685" cy="771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400" b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6,</a:t>
            </a:r>
          </a:p>
        </p:txBody>
      </p:sp>
      <p:sp>
        <p:nvSpPr>
          <p:cNvPr id="13329" name="Rectangle 17"/>
          <p:cNvSpPr>
            <a:spLocks noChangeArrowheads="1"/>
          </p:cNvSpPr>
          <p:nvPr/>
        </p:nvSpPr>
        <p:spPr bwMode="auto">
          <a:xfrm>
            <a:off x="7668344" y="1125538"/>
            <a:ext cx="710749" cy="771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400" b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18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44444E-6 L -0.47431 0.4345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715" y="217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 L -0.31737 0.34352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68" y="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1111E-6 L -0.17882 0.28033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41" y="14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11111E-6 L -0.61198 0.39583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608" y="19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85185E-6 L -0.45121 0.46504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69" y="23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7037E-7 L -0.31927 0.54282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72" y="27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2" grpId="0" autoUpdateAnimBg="0"/>
      <p:bldP spid="13323" grpId="0" animBg="1"/>
      <p:bldP spid="13324" grpId="0" autoUpdateAnimBg="0"/>
      <p:bldP spid="13324" grpId="1" autoUpdateAnimBg="0"/>
      <p:bldP spid="13325" grpId="0" autoUpdateAnimBg="0"/>
      <p:bldP spid="13325" grpId="1" autoUpdateAnimBg="0"/>
      <p:bldP spid="13326" grpId="0" autoUpdateAnimBg="0"/>
      <p:bldP spid="13326" grpId="1" autoUpdateAnimBg="0"/>
      <p:bldP spid="13327" grpId="0" autoUpdateAnimBg="0"/>
      <p:bldP spid="13327" grpId="1" autoUpdateAnimBg="0"/>
      <p:bldP spid="13328" grpId="0" autoUpdateAnimBg="0"/>
      <p:bldP spid="13328" grpId="1" autoUpdateAnimBg="0"/>
      <p:bldP spid="13329" grpId="0" autoUpdateAnimBg="0"/>
      <p:bldP spid="13329" grpId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827584" y="923822"/>
            <a:ext cx="4644518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30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的因数有哪些？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36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呢？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612775" y="1773932"/>
            <a:ext cx="3024188" cy="1079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l">
              <a:spcBef>
                <a:spcPct val="30000"/>
              </a:spcBef>
            </a:pPr>
            <a:r>
              <a:rPr lang="en-US" altLang="zh-CN" sz="32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30</a:t>
            </a:r>
            <a:r>
              <a:rPr lang="zh-CN" altLang="en-US" sz="32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的因数有：</a:t>
            </a:r>
            <a:r>
              <a:rPr lang="en-US" altLang="zh-CN" sz="32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1,2,3,5,6,10,15,30</a:t>
            </a:r>
            <a:r>
              <a:rPr lang="zh-CN" altLang="en-US" sz="32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539750" y="4437833"/>
            <a:ext cx="3744218" cy="1079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l">
              <a:spcBef>
                <a:spcPct val="3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36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的因数有：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1,2,3,4,6,9,12,18,36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5435600" y="1340545"/>
            <a:ext cx="2425700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 b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30</a:t>
            </a:r>
            <a:r>
              <a:rPr lang="zh-CN" altLang="en-US" sz="3200" b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的因数</a:t>
            </a:r>
          </a:p>
        </p:txBody>
      </p:sp>
      <p:sp>
        <p:nvSpPr>
          <p:cNvPr id="14344" name="Oval 8"/>
          <p:cNvSpPr>
            <a:spLocks noChangeArrowheads="1"/>
          </p:cNvSpPr>
          <p:nvPr/>
        </p:nvSpPr>
        <p:spPr bwMode="auto">
          <a:xfrm>
            <a:off x="4443859" y="1988245"/>
            <a:ext cx="4033838" cy="1728787"/>
          </a:xfrm>
          <a:prstGeom prst="ellipse">
            <a:avLst/>
          </a:prstGeom>
          <a:noFill/>
          <a:ln w="38100">
            <a:solidFill>
              <a:srgbClr val="FF3399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1,2,3,5,6,</a:t>
            </a:r>
          </a:p>
          <a:p>
            <a:pPr algn="ctr"/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10,15,30</a:t>
            </a:r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>
            <a:off x="5419725" y="3932833"/>
            <a:ext cx="2424113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 b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36</a:t>
            </a:r>
            <a:r>
              <a:rPr lang="zh-CN" altLang="en-US" sz="3200" b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的因数</a:t>
            </a:r>
          </a:p>
        </p:txBody>
      </p:sp>
      <p:sp>
        <p:nvSpPr>
          <p:cNvPr id="14346" name="Oval 10"/>
          <p:cNvSpPr>
            <a:spLocks noChangeArrowheads="1"/>
          </p:cNvSpPr>
          <p:nvPr/>
        </p:nvSpPr>
        <p:spPr bwMode="auto">
          <a:xfrm>
            <a:off x="4427984" y="4580533"/>
            <a:ext cx="4032250" cy="1728787"/>
          </a:xfrm>
          <a:prstGeom prst="ellipse">
            <a:avLst/>
          </a:prstGeom>
          <a:noFill/>
          <a:ln w="38100">
            <a:solidFill>
              <a:srgbClr val="FF3399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1,2,3,4,6,</a:t>
            </a:r>
          </a:p>
          <a:p>
            <a:pPr algn="ctr"/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9,12,18,36</a:t>
            </a:r>
          </a:p>
        </p:txBody>
      </p:sp>
      <p:sp>
        <p:nvSpPr>
          <p:cNvPr id="9" name="矩形 8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9966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3399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9966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3399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1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utoUpdateAnimBg="0"/>
      <p:bldP spid="14342" grpId="0" autoUpdateAnimBg="0"/>
      <p:bldP spid="14343" grpId="0" autoUpdateAnimBg="0"/>
      <p:bldP spid="14344" grpId="0" bldLvl="0" animBg="1" autoUpdateAnimBg="0"/>
      <p:bldP spid="14345" grpId="0" autoUpdateAnimBg="0"/>
      <p:bldP spid="14346" grpId="0" bldLvl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AutoShape 3"/>
          <p:cNvSpPr>
            <a:spLocks noChangeArrowheads="1"/>
          </p:cNvSpPr>
          <p:nvPr/>
        </p:nvSpPr>
        <p:spPr bwMode="auto">
          <a:xfrm>
            <a:off x="971550" y="1844675"/>
            <a:ext cx="3167063" cy="4248150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 cmpd="sng">
            <a:solidFill>
              <a:srgbClr val="FF99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1763713" y="774107"/>
            <a:ext cx="3246699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的倍数有哪些？</a:t>
            </a: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1814512" y="1995143"/>
            <a:ext cx="1774825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4000" b="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4000" b="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÷</a:t>
            </a:r>
            <a:r>
              <a:rPr lang="zh-CN" altLang="zh-CN" sz="4000" b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1=2</a:t>
            </a:r>
          </a:p>
        </p:txBody>
      </p:sp>
      <p:sp>
        <p:nvSpPr>
          <p:cNvPr id="15366" name="Freeform 6"/>
          <p:cNvSpPr/>
          <p:nvPr/>
        </p:nvSpPr>
        <p:spPr bwMode="auto">
          <a:xfrm rot="220596">
            <a:off x="1543227" y="1793627"/>
            <a:ext cx="720725" cy="3073552"/>
          </a:xfrm>
          <a:custGeom>
            <a:avLst/>
            <a:gdLst>
              <a:gd name="T0" fmla="*/ 325 w 416"/>
              <a:gd name="T1" fmla="*/ 98 h 484"/>
              <a:gd name="T2" fmla="*/ 416 w 416"/>
              <a:gd name="T3" fmla="*/ 279 h 484"/>
              <a:gd name="T4" fmla="*/ 325 w 416"/>
              <a:gd name="T5" fmla="*/ 461 h 484"/>
              <a:gd name="T6" fmla="*/ 98 w 416"/>
              <a:gd name="T7" fmla="*/ 415 h 484"/>
              <a:gd name="T8" fmla="*/ 8 w 416"/>
              <a:gd name="T9" fmla="*/ 143 h 484"/>
              <a:gd name="T10" fmla="*/ 144 w 416"/>
              <a:gd name="T11" fmla="*/ 7 h 484"/>
              <a:gd name="T12" fmla="*/ 325 w 416"/>
              <a:gd name="T13" fmla="*/ 98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6" h="484">
                <a:moveTo>
                  <a:pt x="325" y="98"/>
                </a:moveTo>
                <a:cubicBezTo>
                  <a:pt x="370" y="143"/>
                  <a:pt x="416" y="219"/>
                  <a:pt x="416" y="279"/>
                </a:cubicBezTo>
                <a:cubicBezTo>
                  <a:pt x="416" y="339"/>
                  <a:pt x="378" y="438"/>
                  <a:pt x="325" y="461"/>
                </a:cubicBezTo>
                <a:cubicBezTo>
                  <a:pt x="272" y="484"/>
                  <a:pt x="151" y="468"/>
                  <a:pt x="98" y="415"/>
                </a:cubicBezTo>
                <a:cubicBezTo>
                  <a:pt x="45" y="362"/>
                  <a:pt x="0" y="211"/>
                  <a:pt x="8" y="143"/>
                </a:cubicBezTo>
                <a:cubicBezTo>
                  <a:pt x="16" y="75"/>
                  <a:pt x="99" y="14"/>
                  <a:pt x="144" y="7"/>
                </a:cubicBezTo>
                <a:cubicBezTo>
                  <a:pt x="189" y="0"/>
                  <a:pt x="280" y="53"/>
                  <a:pt x="325" y="98"/>
                </a:cubicBezTo>
                <a:close/>
              </a:path>
            </a:pathLst>
          </a:custGeom>
          <a:noFill/>
          <a:ln w="38100" cap="flat" cmpd="sng">
            <a:solidFill>
              <a:srgbClr val="FF3399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2034649" y="2625891"/>
            <a:ext cx="1774825" cy="703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zh-CN" sz="4000" b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÷2=2</a:t>
            </a: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1730375" y="1985963"/>
            <a:ext cx="4635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000" b="0">
                <a:solidFill>
                  <a:schemeClr val="tx1"/>
                </a:solidFill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1690688" y="2635250"/>
            <a:ext cx="4635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000" b="0">
                <a:solidFill>
                  <a:schemeClr val="tx1"/>
                </a:solidFill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15370" name="Rectangle 10"/>
          <p:cNvSpPr>
            <a:spLocks noChangeArrowheads="1"/>
          </p:cNvSpPr>
          <p:nvPr/>
        </p:nvSpPr>
        <p:spPr bwMode="auto">
          <a:xfrm>
            <a:off x="2064481" y="3284428"/>
            <a:ext cx="1219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zh-CN" sz="4000" b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÷3=2</a:t>
            </a:r>
          </a:p>
        </p:txBody>
      </p:sp>
      <p:sp>
        <p:nvSpPr>
          <p:cNvPr id="15371" name="Rectangle 11"/>
          <p:cNvSpPr>
            <a:spLocks noChangeArrowheads="1"/>
          </p:cNvSpPr>
          <p:nvPr/>
        </p:nvSpPr>
        <p:spPr bwMode="auto">
          <a:xfrm>
            <a:off x="1690688" y="3302000"/>
            <a:ext cx="4635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000" b="0">
                <a:solidFill>
                  <a:schemeClr val="tx1"/>
                </a:solidFill>
                <a:latin typeface="Arial" panose="020B0604020202020204" pitchFamily="34" charset="0"/>
              </a:rPr>
              <a:t>6</a:t>
            </a:r>
          </a:p>
        </p:txBody>
      </p:sp>
      <p:sp>
        <p:nvSpPr>
          <p:cNvPr id="15372" name="Rectangle 12"/>
          <p:cNvSpPr>
            <a:spLocks noChangeArrowheads="1"/>
          </p:cNvSpPr>
          <p:nvPr/>
        </p:nvSpPr>
        <p:spPr bwMode="auto">
          <a:xfrm>
            <a:off x="2060575" y="3949700"/>
            <a:ext cx="1219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zh-CN" sz="4000" b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÷4=2</a:t>
            </a:r>
          </a:p>
        </p:txBody>
      </p:sp>
      <p:sp>
        <p:nvSpPr>
          <p:cNvPr id="15373" name="Rectangle 13"/>
          <p:cNvSpPr>
            <a:spLocks noChangeArrowheads="1"/>
          </p:cNvSpPr>
          <p:nvPr/>
        </p:nvSpPr>
        <p:spPr bwMode="auto">
          <a:xfrm>
            <a:off x="1658938" y="3949700"/>
            <a:ext cx="4635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000" b="0">
                <a:solidFill>
                  <a:schemeClr val="tx1"/>
                </a:solidFill>
                <a:latin typeface="Arial" panose="020B0604020202020204" pitchFamily="34" charset="0"/>
              </a:rPr>
              <a:t>8</a:t>
            </a:r>
          </a:p>
        </p:txBody>
      </p:sp>
      <p:sp>
        <p:nvSpPr>
          <p:cNvPr id="15374" name="Rectangle 14"/>
          <p:cNvSpPr>
            <a:spLocks noChangeArrowheads="1"/>
          </p:cNvSpPr>
          <p:nvPr/>
        </p:nvSpPr>
        <p:spPr bwMode="auto">
          <a:xfrm>
            <a:off x="1619250" y="4365625"/>
            <a:ext cx="1552575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zh-CN" sz="5400" b="0">
                <a:solidFill>
                  <a:schemeClr val="tx1"/>
                </a:solidFill>
                <a:latin typeface="Arial" panose="020B0604020202020204" pitchFamily="34" charset="0"/>
              </a:rPr>
              <a:t>……</a:t>
            </a:r>
          </a:p>
        </p:txBody>
      </p:sp>
      <p:grpSp>
        <p:nvGrpSpPr>
          <p:cNvPr id="15375" name="Group 15"/>
          <p:cNvGrpSpPr/>
          <p:nvPr/>
        </p:nvGrpSpPr>
        <p:grpSpPr bwMode="auto">
          <a:xfrm>
            <a:off x="4427538" y="2296442"/>
            <a:ext cx="3600558" cy="2309813"/>
            <a:chOff x="0" y="0"/>
            <a:chExt cx="2082" cy="1455"/>
          </a:xfrm>
        </p:grpSpPr>
        <p:sp>
          <p:nvSpPr>
            <p:cNvPr id="15376" name="Rectangle 16"/>
            <p:cNvSpPr>
              <a:spLocks noChangeArrowheads="1"/>
            </p:cNvSpPr>
            <p:nvPr/>
          </p:nvSpPr>
          <p:spPr bwMode="auto">
            <a:xfrm>
              <a:off x="0" y="0"/>
              <a:ext cx="2082" cy="1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000" tIns="46800" rIns="90000" bIns="46800">
              <a:spAutoFit/>
            </a:bodyPr>
            <a:lstStyle/>
            <a:p>
              <a:pPr algn="l">
                <a:lnSpc>
                  <a:spcPct val="150000"/>
                </a:lnSpc>
                <a:spcBef>
                  <a:spcPct val="30000"/>
                </a:spcBef>
              </a:pPr>
              <a:r>
                <a:rPr lang="zh-CN" altLang="zh-CN" sz="4800" b="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  <a:r>
                <a:rPr lang="zh-CN" sz="4800" b="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的倍数</a:t>
              </a:r>
              <a:r>
                <a:rPr lang="zh-CN" sz="4800" b="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有</a:t>
              </a:r>
              <a:r>
                <a:rPr lang="zh-CN" altLang="en-US" sz="4800" b="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：</a:t>
              </a:r>
              <a:r>
                <a:rPr lang="zh-CN" altLang="zh-CN" sz="4800" b="0" dirty="0" smtClean="0">
                  <a:solidFill>
                    <a:srgbClr val="FF3399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  <a:r>
                <a:rPr lang="zh-CN" sz="4800" b="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，</a:t>
              </a:r>
              <a:r>
                <a:rPr lang="zh-CN" altLang="zh-CN" sz="4800" b="0" dirty="0">
                  <a:solidFill>
                    <a:srgbClr val="FF3399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4</a:t>
              </a:r>
              <a:r>
                <a:rPr lang="zh-CN" sz="4800" b="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，</a:t>
              </a:r>
              <a:r>
                <a:rPr lang="zh-CN" altLang="zh-CN" sz="4800" b="0" dirty="0">
                  <a:solidFill>
                    <a:srgbClr val="FF3399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6</a:t>
              </a:r>
              <a:r>
                <a:rPr lang="zh-CN" sz="4800" b="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，</a:t>
              </a:r>
              <a:r>
                <a:rPr lang="zh-CN" altLang="zh-CN" sz="4800" b="0" dirty="0">
                  <a:solidFill>
                    <a:srgbClr val="FF3399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8</a:t>
              </a:r>
              <a:endParaRPr lang="zh-CN" altLang="zh-CN" sz="4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5377" name="Rectangle 17"/>
            <p:cNvSpPr>
              <a:spLocks noChangeArrowheads="1"/>
            </p:cNvSpPr>
            <p:nvPr/>
          </p:nvSpPr>
          <p:spPr bwMode="auto">
            <a:xfrm>
              <a:off x="635" y="1043"/>
              <a:ext cx="654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zh-CN" altLang="zh-CN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5378" name="Text Box 18"/>
          <p:cNvSpPr txBox="1">
            <a:spLocks noChangeArrowheads="1"/>
          </p:cNvSpPr>
          <p:nvPr/>
        </p:nvSpPr>
        <p:spPr bwMode="auto">
          <a:xfrm>
            <a:off x="5634038" y="5307930"/>
            <a:ext cx="18176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zh-CN" altLang="zh-CN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5379" name="Text Box 19"/>
          <p:cNvSpPr txBox="1">
            <a:spLocks noChangeArrowheads="1"/>
          </p:cNvSpPr>
          <p:nvPr/>
        </p:nvSpPr>
        <p:spPr bwMode="auto">
          <a:xfrm>
            <a:off x="4501183" y="4752081"/>
            <a:ext cx="11509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</a:rPr>
              <a:t>……</a:t>
            </a:r>
          </a:p>
        </p:txBody>
      </p:sp>
      <p:sp>
        <p:nvSpPr>
          <p:cNvPr id="15380" name="AutoShape 20"/>
          <p:cNvSpPr>
            <a:spLocks noChangeArrowheads="1"/>
          </p:cNvSpPr>
          <p:nvPr/>
        </p:nvSpPr>
        <p:spPr bwMode="auto">
          <a:xfrm>
            <a:off x="539751" y="725476"/>
            <a:ext cx="1223962" cy="719137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sz="3200" dirty="0"/>
              <a:t>例</a:t>
            </a:r>
            <a:r>
              <a:rPr lang="zh-CN" altLang="zh-CN" sz="3200" dirty="0"/>
              <a:t>3</a:t>
            </a:r>
          </a:p>
        </p:txBody>
      </p:sp>
      <p:sp>
        <p:nvSpPr>
          <p:cNvPr id="15381" name="AutoShape 21"/>
          <p:cNvSpPr>
            <a:spLocks noChangeArrowheads="1"/>
          </p:cNvSpPr>
          <p:nvPr/>
        </p:nvSpPr>
        <p:spPr bwMode="auto">
          <a:xfrm>
            <a:off x="8027988" y="836613"/>
            <a:ext cx="936625" cy="1584325"/>
          </a:xfrm>
          <a:prstGeom prst="verticalScroll">
            <a:avLst>
              <a:gd name="adj" fmla="val 12500"/>
            </a:avLst>
          </a:prstGeom>
          <a:solidFill>
            <a:srgbClr val="00FF00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lIns="90170" tIns="46990" rIns="90170" bIns="46990" anchor="ctr"/>
          <a:lstStyle/>
          <a:p>
            <a:pPr algn="ctr"/>
            <a:r>
              <a:rPr lang="zh-CN" sz="2800" dirty="0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方法</a:t>
            </a:r>
            <a:r>
              <a:rPr lang="zh-CN" sz="2800" dirty="0" smtClean="0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一</a:t>
            </a:r>
            <a:endParaRPr lang="zh-CN" sz="2800" dirty="0">
              <a:solidFill>
                <a:srgbClr val="FF0000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3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99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99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7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99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99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1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99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99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5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99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99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autoUpdateAnimBg="0"/>
      <p:bldP spid="15366" grpId="0" animBg="1"/>
      <p:bldP spid="15367" grpId="0" autoUpdateAnimBg="0"/>
      <p:bldP spid="15368" grpId="0" autoUpdateAnimBg="0"/>
      <p:bldP spid="15368" grpId="1" autoUpdateAnimBg="0"/>
      <p:bldP spid="15369" grpId="0" autoUpdateAnimBg="0"/>
      <p:bldP spid="15369" grpId="1" autoUpdateAnimBg="0"/>
      <p:bldP spid="15370" grpId="0" autoUpdateAnimBg="0"/>
      <p:bldP spid="15371" grpId="0" autoUpdateAnimBg="0"/>
      <p:bldP spid="15371" grpId="1" autoUpdateAnimBg="0"/>
      <p:bldP spid="15372" grpId="0" autoUpdateAnimBg="0"/>
      <p:bldP spid="15373" grpId="0" autoUpdateAnimBg="0"/>
      <p:bldP spid="15373" grpId="1" autoUpdateAnimBg="0"/>
      <p:bldP spid="15374" grpId="0" autoUpdateAnimBg="0"/>
      <p:bldP spid="15379" grpId="0" autoUpdateAnimBg="0"/>
      <p:bldP spid="15381" grpId="0" bldLvl="0" autoUpdateAnimBg="0"/>
      <p:bldP spid="15381" grpId="1" bldLvl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AutoShape 3"/>
          <p:cNvSpPr>
            <a:spLocks noChangeArrowheads="1"/>
          </p:cNvSpPr>
          <p:nvPr/>
        </p:nvSpPr>
        <p:spPr bwMode="auto">
          <a:xfrm>
            <a:off x="971550" y="1844675"/>
            <a:ext cx="3167063" cy="4248150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 cmpd="sng">
            <a:solidFill>
              <a:srgbClr val="FF99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1617663" y="2060575"/>
            <a:ext cx="14509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zh-CN" sz="4000" b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2×1=</a:t>
            </a:r>
          </a:p>
        </p:txBody>
      </p:sp>
      <p:sp>
        <p:nvSpPr>
          <p:cNvPr id="16390" name="Freeform 6"/>
          <p:cNvSpPr/>
          <p:nvPr/>
        </p:nvSpPr>
        <p:spPr bwMode="auto">
          <a:xfrm rot="220596">
            <a:off x="2986088" y="1773238"/>
            <a:ext cx="720725" cy="3167062"/>
          </a:xfrm>
          <a:custGeom>
            <a:avLst/>
            <a:gdLst>
              <a:gd name="T0" fmla="*/ 325 w 416"/>
              <a:gd name="T1" fmla="*/ 98 h 484"/>
              <a:gd name="T2" fmla="*/ 416 w 416"/>
              <a:gd name="T3" fmla="*/ 279 h 484"/>
              <a:gd name="T4" fmla="*/ 325 w 416"/>
              <a:gd name="T5" fmla="*/ 461 h 484"/>
              <a:gd name="T6" fmla="*/ 98 w 416"/>
              <a:gd name="T7" fmla="*/ 415 h 484"/>
              <a:gd name="T8" fmla="*/ 8 w 416"/>
              <a:gd name="T9" fmla="*/ 143 h 484"/>
              <a:gd name="T10" fmla="*/ 144 w 416"/>
              <a:gd name="T11" fmla="*/ 7 h 484"/>
              <a:gd name="T12" fmla="*/ 325 w 416"/>
              <a:gd name="T13" fmla="*/ 98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6" h="484">
                <a:moveTo>
                  <a:pt x="325" y="98"/>
                </a:moveTo>
                <a:cubicBezTo>
                  <a:pt x="370" y="143"/>
                  <a:pt x="416" y="219"/>
                  <a:pt x="416" y="279"/>
                </a:cubicBezTo>
                <a:cubicBezTo>
                  <a:pt x="416" y="339"/>
                  <a:pt x="378" y="438"/>
                  <a:pt x="325" y="461"/>
                </a:cubicBezTo>
                <a:cubicBezTo>
                  <a:pt x="272" y="484"/>
                  <a:pt x="151" y="468"/>
                  <a:pt x="98" y="415"/>
                </a:cubicBezTo>
                <a:cubicBezTo>
                  <a:pt x="45" y="362"/>
                  <a:pt x="0" y="211"/>
                  <a:pt x="8" y="143"/>
                </a:cubicBezTo>
                <a:cubicBezTo>
                  <a:pt x="16" y="75"/>
                  <a:pt x="99" y="14"/>
                  <a:pt x="144" y="7"/>
                </a:cubicBezTo>
                <a:cubicBezTo>
                  <a:pt x="189" y="0"/>
                  <a:pt x="280" y="53"/>
                  <a:pt x="325" y="98"/>
                </a:cubicBezTo>
                <a:close/>
              </a:path>
            </a:pathLst>
          </a:custGeom>
          <a:noFill/>
          <a:ln w="38100" cap="flat" cmpd="sng">
            <a:solidFill>
              <a:srgbClr val="FF3399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1617663" y="2655888"/>
            <a:ext cx="14509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zh-CN" sz="4000" b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2×2=</a:t>
            </a:r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3098800" y="2079625"/>
            <a:ext cx="4635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000" b="0">
                <a:solidFill>
                  <a:schemeClr val="tx1"/>
                </a:solidFill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16393" name="Rectangle 9"/>
          <p:cNvSpPr>
            <a:spLocks noChangeArrowheads="1"/>
          </p:cNvSpPr>
          <p:nvPr/>
        </p:nvSpPr>
        <p:spPr bwMode="auto">
          <a:xfrm>
            <a:off x="3059113" y="2728913"/>
            <a:ext cx="4635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000" b="0">
                <a:solidFill>
                  <a:schemeClr val="tx1"/>
                </a:solidFill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16394" name="Rectangle 10"/>
          <p:cNvSpPr>
            <a:spLocks noChangeArrowheads="1"/>
          </p:cNvSpPr>
          <p:nvPr/>
        </p:nvSpPr>
        <p:spPr bwMode="auto">
          <a:xfrm>
            <a:off x="1617663" y="3302000"/>
            <a:ext cx="14509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zh-CN" sz="4000" b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2×3=</a:t>
            </a:r>
          </a:p>
        </p:txBody>
      </p:sp>
      <p:sp>
        <p:nvSpPr>
          <p:cNvPr id="16395" name="Rectangle 11"/>
          <p:cNvSpPr>
            <a:spLocks noChangeArrowheads="1"/>
          </p:cNvSpPr>
          <p:nvPr/>
        </p:nvSpPr>
        <p:spPr bwMode="auto">
          <a:xfrm>
            <a:off x="3059113" y="3375025"/>
            <a:ext cx="4635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000" b="0">
                <a:solidFill>
                  <a:schemeClr val="tx1"/>
                </a:solidFill>
                <a:latin typeface="Arial" panose="020B0604020202020204" pitchFamily="34" charset="0"/>
              </a:rPr>
              <a:t>6</a:t>
            </a:r>
          </a:p>
        </p:txBody>
      </p:sp>
      <p:sp>
        <p:nvSpPr>
          <p:cNvPr id="16396" name="Rectangle 12"/>
          <p:cNvSpPr>
            <a:spLocks noChangeArrowheads="1"/>
          </p:cNvSpPr>
          <p:nvPr/>
        </p:nvSpPr>
        <p:spPr bwMode="auto">
          <a:xfrm>
            <a:off x="1585913" y="3949700"/>
            <a:ext cx="14509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zh-CN" sz="4000" b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2×4=</a:t>
            </a:r>
          </a:p>
        </p:txBody>
      </p:sp>
      <p:sp>
        <p:nvSpPr>
          <p:cNvPr id="16397" name="Rectangle 13"/>
          <p:cNvSpPr>
            <a:spLocks noChangeArrowheads="1"/>
          </p:cNvSpPr>
          <p:nvPr/>
        </p:nvSpPr>
        <p:spPr bwMode="auto">
          <a:xfrm>
            <a:off x="3027363" y="4022725"/>
            <a:ext cx="4635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4000" b="0">
                <a:solidFill>
                  <a:schemeClr val="tx1"/>
                </a:solidFill>
                <a:latin typeface="Arial" panose="020B0604020202020204" pitchFamily="34" charset="0"/>
              </a:rPr>
              <a:t>8</a:t>
            </a:r>
          </a:p>
        </p:txBody>
      </p:sp>
      <p:sp>
        <p:nvSpPr>
          <p:cNvPr id="16398" name="Rectangle 14"/>
          <p:cNvSpPr>
            <a:spLocks noChangeArrowheads="1"/>
          </p:cNvSpPr>
          <p:nvPr/>
        </p:nvSpPr>
        <p:spPr bwMode="auto">
          <a:xfrm rot="5400000">
            <a:off x="1965325" y="4932363"/>
            <a:ext cx="1552575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zh-CN" sz="5400" b="0">
                <a:solidFill>
                  <a:schemeClr val="tx1"/>
                </a:solidFill>
                <a:latin typeface="Arial" panose="020B0604020202020204" pitchFamily="34" charset="0"/>
              </a:rPr>
              <a:t>……</a:t>
            </a:r>
          </a:p>
        </p:txBody>
      </p:sp>
      <p:grpSp>
        <p:nvGrpSpPr>
          <p:cNvPr id="16399" name="Group 15"/>
          <p:cNvGrpSpPr/>
          <p:nvPr/>
        </p:nvGrpSpPr>
        <p:grpSpPr bwMode="auto">
          <a:xfrm>
            <a:off x="4427538" y="2204864"/>
            <a:ext cx="3600558" cy="2309813"/>
            <a:chOff x="0" y="0"/>
            <a:chExt cx="2082" cy="1455"/>
          </a:xfrm>
        </p:grpSpPr>
        <p:sp>
          <p:nvSpPr>
            <p:cNvPr id="16400" name="Rectangle 16"/>
            <p:cNvSpPr>
              <a:spLocks noChangeArrowheads="1"/>
            </p:cNvSpPr>
            <p:nvPr/>
          </p:nvSpPr>
          <p:spPr bwMode="auto">
            <a:xfrm>
              <a:off x="0" y="0"/>
              <a:ext cx="2082" cy="1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000" tIns="46800" rIns="90000" bIns="46800">
              <a:spAutoFit/>
            </a:bodyPr>
            <a:lstStyle/>
            <a:p>
              <a:pPr algn="l">
                <a:lnSpc>
                  <a:spcPct val="150000"/>
                </a:lnSpc>
                <a:spcBef>
                  <a:spcPct val="30000"/>
                </a:spcBef>
              </a:pPr>
              <a:r>
                <a:rPr lang="zh-CN" altLang="zh-CN" sz="4800" b="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  <a:r>
                <a:rPr lang="zh-CN" sz="4800" b="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的倍数</a:t>
              </a:r>
              <a:r>
                <a:rPr lang="zh-CN" sz="4800" b="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有</a:t>
              </a:r>
              <a:r>
                <a:rPr lang="zh-CN" altLang="en-US" sz="4800" b="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：</a:t>
              </a:r>
              <a:r>
                <a:rPr lang="zh-CN" altLang="zh-CN" sz="4800" b="0" dirty="0" smtClean="0">
                  <a:solidFill>
                    <a:srgbClr val="FF3399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  <a:r>
                <a:rPr lang="zh-CN" sz="4800" b="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，</a:t>
              </a:r>
              <a:r>
                <a:rPr lang="zh-CN" altLang="zh-CN" sz="4800" b="0" dirty="0">
                  <a:solidFill>
                    <a:srgbClr val="FF3399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4</a:t>
              </a:r>
              <a:r>
                <a:rPr lang="zh-CN" sz="4800" b="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，</a:t>
              </a:r>
              <a:r>
                <a:rPr lang="zh-CN" altLang="zh-CN" sz="4800" b="0" dirty="0">
                  <a:solidFill>
                    <a:srgbClr val="FF3399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6</a:t>
              </a:r>
              <a:r>
                <a:rPr lang="zh-CN" sz="4800" b="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，</a:t>
              </a:r>
              <a:r>
                <a:rPr lang="zh-CN" altLang="zh-CN" sz="4800" b="0" dirty="0">
                  <a:solidFill>
                    <a:srgbClr val="FF3399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8</a:t>
              </a:r>
              <a:endParaRPr lang="zh-CN" altLang="zh-CN" sz="4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6401" name="Rectangle 17"/>
            <p:cNvSpPr>
              <a:spLocks noChangeArrowheads="1"/>
            </p:cNvSpPr>
            <p:nvPr/>
          </p:nvSpPr>
          <p:spPr bwMode="auto">
            <a:xfrm>
              <a:off x="635" y="1043"/>
              <a:ext cx="654" cy="4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>
                <a:lnSpc>
                  <a:spcPct val="150000"/>
                </a:lnSpc>
              </a:pPr>
              <a:endParaRPr lang="zh-CN" altLang="zh-CN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6402" name="Text Box 18"/>
          <p:cNvSpPr txBox="1">
            <a:spLocks noChangeArrowheads="1"/>
          </p:cNvSpPr>
          <p:nvPr/>
        </p:nvSpPr>
        <p:spPr bwMode="auto">
          <a:xfrm>
            <a:off x="5634038" y="5719763"/>
            <a:ext cx="18176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zh-CN" altLang="zh-CN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6403" name="Text Box 19"/>
          <p:cNvSpPr txBox="1">
            <a:spLocks noChangeArrowheads="1"/>
          </p:cNvSpPr>
          <p:nvPr/>
        </p:nvSpPr>
        <p:spPr bwMode="auto">
          <a:xfrm>
            <a:off x="4499992" y="4587850"/>
            <a:ext cx="11509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</a:rPr>
              <a:t>……</a:t>
            </a: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1763713" y="774107"/>
            <a:ext cx="3246699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的倍数有哪些？</a:t>
            </a:r>
          </a:p>
        </p:txBody>
      </p:sp>
      <p:sp>
        <p:nvSpPr>
          <p:cNvPr id="23" name="AutoShape 20"/>
          <p:cNvSpPr>
            <a:spLocks noChangeArrowheads="1"/>
          </p:cNvSpPr>
          <p:nvPr/>
        </p:nvSpPr>
        <p:spPr bwMode="auto">
          <a:xfrm>
            <a:off x="539751" y="725476"/>
            <a:ext cx="1223962" cy="719137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sz="3200" dirty="0"/>
              <a:t>例</a:t>
            </a:r>
            <a:r>
              <a:rPr lang="zh-CN" altLang="zh-CN" sz="3200" dirty="0"/>
              <a:t>3</a:t>
            </a:r>
          </a:p>
        </p:txBody>
      </p:sp>
      <p:sp>
        <p:nvSpPr>
          <p:cNvPr id="24" name="AutoShape 21"/>
          <p:cNvSpPr>
            <a:spLocks noChangeArrowheads="1"/>
          </p:cNvSpPr>
          <p:nvPr/>
        </p:nvSpPr>
        <p:spPr bwMode="auto">
          <a:xfrm>
            <a:off x="8027988" y="836613"/>
            <a:ext cx="936625" cy="1584325"/>
          </a:xfrm>
          <a:prstGeom prst="verticalScroll">
            <a:avLst>
              <a:gd name="adj" fmla="val 12500"/>
            </a:avLst>
          </a:prstGeom>
          <a:solidFill>
            <a:srgbClr val="00FF00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lIns="90170" tIns="46990" rIns="90170" bIns="46990" anchor="ctr"/>
          <a:lstStyle/>
          <a:p>
            <a:pPr algn="ctr"/>
            <a:r>
              <a:rPr lang="zh-CN" sz="2800" dirty="0" smtClean="0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方法</a:t>
            </a:r>
            <a:r>
              <a:rPr lang="zh-CN" altLang="en-US" sz="2800" dirty="0" smtClean="0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二</a:t>
            </a:r>
            <a:endParaRPr lang="zh-CN" sz="2800" dirty="0">
              <a:solidFill>
                <a:srgbClr val="FF0000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3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99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99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7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99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99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1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99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99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5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99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99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autoUpdateAnimBg="0"/>
      <p:bldP spid="16390" grpId="0" animBg="1"/>
      <p:bldP spid="16391" grpId="0" autoUpdateAnimBg="0"/>
      <p:bldP spid="16392" grpId="0" autoUpdateAnimBg="0"/>
      <p:bldP spid="16392" grpId="1" autoUpdateAnimBg="0"/>
      <p:bldP spid="16393" grpId="0" autoUpdateAnimBg="0"/>
      <p:bldP spid="16393" grpId="1" autoUpdateAnimBg="0"/>
      <p:bldP spid="16394" grpId="0" autoUpdateAnimBg="0"/>
      <p:bldP spid="16395" grpId="0" autoUpdateAnimBg="0"/>
      <p:bldP spid="16395" grpId="1" autoUpdateAnimBg="0"/>
      <p:bldP spid="16396" grpId="0" autoUpdateAnimBg="0"/>
      <p:bldP spid="16397" grpId="0" autoUpdateAnimBg="0"/>
      <p:bldP spid="16397" grpId="1" autoUpdateAnimBg="0"/>
      <p:bldP spid="16398" grpId="0" autoUpdateAnimBg="0"/>
      <p:bldP spid="16403" grpId="0" autoUpdateAnimBg="0"/>
      <p:bldP spid="24" grpId="0" bldLvl="0" autoUpdateAnimBg="0"/>
      <p:bldP spid="24" grpId="1" bldLvl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-36512" y="1265942"/>
            <a:ext cx="5599908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zh-CN" sz="40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sz="40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的倍数有</a:t>
            </a:r>
            <a:r>
              <a:rPr lang="zh-CN" altLang="zh-CN" sz="40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2,4,6</a:t>
            </a:r>
            <a:r>
              <a:rPr lang="zh-CN" sz="4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zh-CN" sz="40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zh-CN" sz="4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4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endParaRPr lang="zh-CN" altLang="zh-CN" sz="40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419872" y="2132856"/>
            <a:ext cx="1961091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zh-CN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</a:t>
            </a:r>
          </a:p>
        </p:txBody>
      </p:sp>
      <p:sp>
        <p:nvSpPr>
          <p:cNvPr id="17412" name="Oval 4"/>
          <p:cNvSpPr>
            <a:spLocks noChangeArrowheads="1"/>
          </p:cNvSpPr>
          <p:nvPr/>
        </p:nvSpPr>
        <p:spPr bwMode="auto">
          <a:xfrm>
            <a:off x="1914525" y="2925589"/>
            <a:ext cx="5106988" cy="2808288"/>
          </a:xfrm>
          <a:prstGeom prst="ellipse">
            <a:avLst/>
          </a:prstGeom>
          <a:noFill/>
          <a:ln w="38100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zh-CN" sz="48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5111091" y="1280769"/>
            <a:ext cx="4285445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sz="40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也可以用图表示。</a:t>
            </a:r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1891680" y="2930041"/>
            <a:ext cx="5106988" cy="2808288"/>
          </a:xfrm>
          <a:prstGeom prst="ellipse">
            <a:avLst/>
          </a:prstGeom>
          <a:noFill/>
          <a:ln w="38100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zh-CN" sz="4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sz="4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zh-CN" sz="4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sz="4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zh-CN" sz="4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sz="4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</a:p>
          <a:p>
            <a:pPr algn="ctr"/>
            <a:r>
              <a:rPr lang="zh-CN" altLang="zh-CN" sz="4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sz="4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 </a:t>
            </a:r>
            <a:r>
              <a:rPr lang="zh-CN" altLang="zh-CN" sz="4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10, 12</a:t>
            </a:r>
            <a:r>
              <a:rPr lang="zh-CN" sz="4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</a:p>
          <a:p>
            <a:pPr algn="ctr"/>
            <a:r>
              <a:rPr lang="zh-CN" altLang="zh-CN" sz="4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14</a:t>
            </a:r>
            <a:r>
              <a:rPr lang="zh-CN" sz="4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 </a:t>
            </a:r>
            <a:r>
              <a:rPr lang="zh-CN" altLang="zh-CN" sz="4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</a:t>
            </a: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autoUpdateAnimBg="0"/>
      <p:bldP spid="17412" grpId="0" bldLvl="0" animBg="1" autoUpdateAnimBg="0"/>
      <p:bldP spid="17413" grpId="0"/>
      <p:bldP spid="6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1116013" y="1041843"/>
            <a:ext cx="4259797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的倍数有哪些？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呢？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52537" y="1578087"/>
            <a:ext cx="4159250" cy="2037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l">
              <a:lnSpc>
                <a:spcPct val="150000"/>
              </a:lnSpc>
              <a:spcBef>
                <a:spcPct val="30000"/>
              </a:spcBef>
            </a:pPr>
            <a:r>
              <a:rPr lang="en-US" altLang="zh-CN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</a:t>
            </a:r>
            <a:r>
              <a:rPr lang="zh-CN" altLang="en-US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有</a:t>
            </a:r>
            <a:r>
              <a:rPr lang="en-US" altLang="zh-CN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:</a:t>
            </a:r>
          </a:p>
          <a:p>
            <a:pPr algn="l">
              <a:lnSpc>
                <a:spcPct val="150000"/>
              </a:lnSpc>
              <a:spcBef>
                <a:spcPct val="30000"/>
              </a:spcBef>
            </a:pPr>
            <a:r>
              <a:rPr lang="en-US" altLang="zh-CN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3,6,9,12,15,18</a:t>
            </a:r>
            <a:r>
              <a:rPr lang="zh-CN" altLang="en-US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en-US" altLang="zh-CN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</a:t>
            </a:r>
            <a:r>
              <a:rPr lang="zh-CN" altLang="en-US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107504" y="3936099"/>
            <a:ext cx="4452553" cy="1941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l">
              <a:lnSpc>
                <a:spcPct val="150000"/>
              </a:lnSpc>
              <a:spcBef>
                <a:spcPct val="30000"/>
              </a:spcBef>
            </a:pPr>
            <a:r>
              <a:rPr lang="en-US" altLang="zh-CN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zh-CN" altLang="en-US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倍数有：</a:t>
            </a:r>
            <a:r>
              <a:rPr lang="en-US" altLang="zh-CN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5,10,15,20,25,30</a:t>
            </a:r>
            <a:r>
              <a:rPr lang="en-US" altLang="zh-CN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,…</a:t>
            </a:r>
            <a:r>
              <a:rPr lang="zh-CN" altLang="en-US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5513411" y="1401883"/>
            <a:ext cx="2425700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</a:t>
            </a:r>
          </a:p>
        </p:txBody>
      </p:sp>
      <p:sp>
        <p:nvSpPr>
          <p:cNvPr id="18440" name="Oval 8"/>
          <p:cNvSpPr>
            <a:spLocks noChangeArrowheads="1"/>
          </p:cNvSpPr>
          <p:nvPr/>
        </p:nvSpPr>
        <p:spPr bwMode="auto">
          <a:xfrm>
            <a:off x="4354586" y="1916237"/>
            <a:ext cx="4033838" cy="1728787"/>
          </a:xfrm>
          <a:prstGeom prst="ellipse">
            <a:avLst/>
          </a:prstGeom>
          <a:noFill/>
          <a:ln w="38100">
            <a:solidFill>
              <a:srgbClr val="FF3399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>
              <a:lnSpc>
                <a:spcPct val="15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3,6,9,12,</a:t>
            </a:r>
          </a:p>
          <a:p>
            <a:pPr algn="ctr">
              <a:lnSpc>
                <a:spcPct val="15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15,18</a:t>
            </a:r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en-US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</a:t>
            </a:r>
          </a:p>
        </p:txBody>
      </p:sp>
      <p:sp>
        <p:nvSpPr>
          <p:cNvPr id="18441" name="Rectangle 9"/>
          <p:cNvSpPr>
            <a:spLocks noChangeArrowheads="1"/>
          </p:cNvSpPr>
          <p:nvPr/>
        </p:nvSpPr>
        <p:spPr bwMode="auto">
          <a:xfrm>
            <a:off x="5587007" y="3717032"/>
            <a:ext cx="2424113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</a:t>
            </a:r>
          </a:p>
        </p:txBody>
      </p:sp>
      <p:sp>
        <p:nvSpPr>
          <p:cNvPr id="18442" name="Oval 10"/>
          <p:cNvSpPr>
            <a:spLocks noChangeArrowheads="1"/>
          </p:cNvSpPr>
          <p:nvPr/>
        </p:nvSpPr>
        <p:spPr bwMode="auto">
          <a:xfrm>
            <a:off x="4428182" y="4231386"/>
            <a:ext cx="4032250" cy="1728787"/>
          </a:xfrm>
          <a:prstGeom prst="ellipse">
            <a:avLst/>
          </a:prstGeom>
          <a:noFill/>
          <a:ln w="38100">
            <a:solidFill>
              <a:srgbClr val="FF3399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>
              <a:lnSpc>
                <a:spcPct val="15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5,10,15,20,</a:t>
            </a:r>
          </a:p>
          <a:p>
            <a:pPr algn="ctr">
              <a:lnSpc>
                <a:spcPct val="15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25,30,…</a:t>
            </a:r>
          </a:p>
        </p:txBody>
      </p:sp>
      <p:sp>
        <p:nvSpPr>
          <p:cNvPr id="9" name="矩形 8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pic>
        <p:nvPicPr>
          <p:cNvPr id="13" name="Picture 34">
            <a:hlinkClick r:id="rId5" action="ppaction://hlinksldjump"/>
          </p:cNvPr>
          <p:cNvPicPr>
            <a:picLocks noChangeArrowheads="1"/>
          </p:cNvPicPr>
          <p:nvPr/>
        </p:nvPicPr>
        <p:blipFill>
          <a:blip r:embed="rId6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86446" y="598170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18">
            <a:hlinkClick r:id="" action="ppaction://hlinkshowjump?jump=firstslide">
              <a:snd r:embed="rId7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785399" y="6340379"/>
            <a:ext cx="18261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3200" b="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9966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3399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1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9966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3399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10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utoUpdateAnimBg="0"/>
      <p:bldP spid="18438" grpId="0" autoUpdateAnimBg="0"/>
      <p:bldP spid="18439" grpId="0" autoUpdateAnimBg="0"/>
      <p:bldP spid="18440" grpId="0" bldLvl="0" animBg="1" autoUpdateAnimBg="0"/>
      <p:bldP spid="18441" grpId="0" autoUpdateAnimBg="0"/>
      <p:bldP spid="18442" grpId="0" bldLvl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34899" y="692696"/>
            <a:ext cx="51571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/>
              <a:t>1</a:t>
            </a:r>
            <a:r>
              <a:rPr lang="en-US" altLang="zh-CN" sz="2800" i="1" dirty="0"/>
              <a:t>.</a:t>
            </a:r>
            <a:r>
              <a:rPr lang="zh-CN" altLang="zh-CN" sz="2800" dirty="0"/>
              <a:t>完成教材第</a:t>
            </a:r>
            <a:r>
              <a:rPr lang="en-US" altLang="zh-CN" sz="2800" dirty="0"/>
              <a:t>7</a:t>
            </a:r>
            <a:r>
              <a:rPr lang="zh-CN" altLang="zh-CN" sz="2800" dirty="0"/>
              <a:t>页练习二第</a:t>
            </a:r>
            <a:r>
              <a:rPr lang="en-US" altLang="zh-CN" sz="2800" dirty="0" smtClean="0"/>
              <a:t>1</a:t>
            </a:r>
            <a:r>
              <a:rPr lang="zh-CN" altLang="zh-CN" sz="2800" dirty="0" smtClean="0"/>
              <a:t>题</a:t>
            </a:r>
            <a:r>
              <a:rPr lang="zh-CN" altLang="zh-CN" sz="2800" dirty="0"/>
              <a:t>。</a:t>
            </a:r>
          </a:p>
        </p:txBody>
      </p:sp>
      <p:pic>
        <p:nvPicPr>
          <p:cNvPr id="1025" name="Picture 1" descr="C:\Users\mengxun\AppData\Roaming\Tencent\Users\704695030\QQ\WinTemp\RichOle\PB5HSR~ZFCVN@(H8X00004U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96" y="2600576"/>
            <a:ext cx="8999536" cy="3060672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395536" y="3383953"/>
            <a:ext cx="4320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1</a:t>
            </a:r>
            <a:endParaRPr lang="zh-CN" altLang="en-US" sz="3200" dirty="0"/>
          </a:p>
        </p:txBody>
      </p:sp>
      <p:sp>
        <p:nvSpPr>
          <p:cNvPr id="11" name="矩形 10"/>
          <p:cNvSpPr/>
          <p:nvPr/>
        </p:nvSpPr>
        <p:spPr>
          <a:xfrm>
            <a:off x="755576" y="3383953"/>
            <a:ext cx="4320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2</a:t>
            </a:r>
            <a:endParaRPr lang="zh-CN" altLang="en-US" sz="3200" dirty="0"/>
          </a:p>
        </p:txBody>
      </p:sp>
      <p:sp>
        <p:nvSpPr>
          <p:cNvPr id="12" name="矩形 11"/>
          <p:cNvSpPr/>
          <p:nvPr/>
        </p:nvSpPr>
        <p:spPr>
          <a:xfrm>
            <a:off x="1115616" y="3383953"/>
            <a:ext cx="4320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3</a:t>
            </a:r>
            <a:endParaRPr lang="zh-CN" altLang="en-US" sz="3200" dirty="0"/>
          </a:p>
        </p:txBody>
      </p:sp>
      <p:sp>
        <p:nvSpPr>
          <p:cNvPr id="14" name="矩形 13"/>
          <p:cNvSpPr/>
          <p:nvPr/>
        </p:nvSpPr>
        <p:spPr>
          <a:xfrm>
            <a:off x="1475656" y="3383953"/>
            <a:ext cx="4320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4</a:t>
            </a:r>
            <a:endParaRPr lang="zh-CN" altLang="en-US" sz="3200" dirty="0"/>
          </a:p>
        </p:txBody>
      </p:sp>
      <p:sp>
        <p:nvSpPr>
          <p:cNvPr id="15" name="矩形 14"/>
          <p:cNvSpPr/>
          <p:nvPr/>
        </p:nvSpPr>
        <p:spPr>
          <a:xfrm>
            <a:off x="1835696" y="3383953"/>
            <a:ext cx="4320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6</a:t>
            </a:r>
            <a:endParaRPr lang="zh-CN" altLang="en-US" sz="3200" dirty="0"/>
          </a:p>
        </p:txBody>
      </p:sp>
      <p:sp>
        <p:nvSpPr>
          <p:cNvPr id="16" name="矩形 15"/>
          <p:cNvSpPr/>
          <p:nvPr/>
        </p:nvSpPr>
        <p:spPr>
          <a:xfrm>
            <a:off x="2195736" y="3383953"/>
            <a:ext cx="4320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9</a:t>
            </a:r>
            <a:endParaRPr lang="zh-CN" altLang="en-US" sz="3200" dirty="0"/>
          </a:p>
        </p:txBody>
      </p:sp>
      <p:sp>
        <p:nvSpPr>
          <p:cNvPr id="17" name="矩形 16"/>
          <p:cNvSpPr/>
          <p:nvPr/>
        </p:nvSpPr>
        <p:spPr>
          <a:xfrm>
            <a:off x="611560" y="3896720"/>
            <a:ext cx="7200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12</a:t>
            </a:r>
            <a:endParaRPr lang="zh-CN" altLang="en-US" sz="3200" dirty="0"/>
          </a:p>
        </p:txBody>
      </p:sp>
      <p:sp>
        <p:nvSpPr>
          <p:cNvPr id="18" name="矩形 17"/>
          <p:cNvSpPr/>
          <p:nvPr/>
        </p:nvSpPr>
        <p:spPr>
          <a:xfrm>
            <a:off x="1187624" y="3896720"/>
            <a:ext cx="6480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18</a:t>
            </a:r>
            <a:endParaRPr lang="zh-CN" altLang="en-US" sz="3200" dirty="0"/>
          </a:p>
        </p:txBody>
      </p:sp>
      <p:sp>
        <p:nvSpPr>
          <p:cNvPr id="19" name="矩形 18"/>
          <p:cNvSpPr/>
          <p:nvPr/>
        </p:nvSpPr>
        <p:spPr>
          <a:xfrm>
            <a:off x="1763688" y="3896720"/>
            <a:ext cx="6480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36</a:t>
            </a:r>
            <a:endParaRPr lang="zh-CN" altLang="en-US" sz="3200" dirty="0"/>
          </a:p>
        </p:txBody>
      </p:sp>
      <p:sp>
        <p:nvSpPr>
          <p:cNvPr id="20" name="矩形 19"/>
          <p:cNvSpPr/>
          <p:nvPr/>
        </p:nvSpPr>
        <p:spPr>
          <a:xfrm>
            <a:off x="6300192" y="3375242"/>
            <a:ext cx="4320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1</a:t>
            </a:r>
            <a:endParaRPr lang="zh-CN" altLang="en-US" sz="3200" dirty="0"/>
          </a:p>
        </p:txBody>
      </p:sp>
      <p:sp>
        <p:nvSpPr>
          <p:cNvPr id="21" name="矩形 20"/>
          <p:cNvSpPr/>
          <p:nvPr/>
        </p:nvSpPr>
        <p:spPr>
          <a:xfrm>
            <a:off x="6516216" y="3375242"/>
            <a:ext cx="4320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2</a:t>
            </a:r>
            <a:endParaRPr lang="zh-CN" altLang="en-US" sz="3200" dirty="0"/>
          </a:p>
        </p:txBody>
      </p:sp>
      <p:sp>
        <p:nvSpPr>
          <p:cNvPr id="22" name="矩形 21"/>
          <p:cNvSpPr/>
          <p:nvPr/>
        </p:nvSpPr>
        <p:spPr>
          <a:xfrm>
            <a:off x="6732240" y="3375242"/>
            <a:ext cx="4320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3</a:t>
            </a:r>
            <a:endParaRPr lang="zh-CN" altLang="en-US" sz="3200" dirty="0"/>
          </a:p>
        </p:txBody>
      </p:sp>
      <p:sp>
        <p:nvSpPr>
          <p:cNvPr id="23" name="矩形 22"/>
          <p:cNvSpPr/>
          <p:nvPr/>
        </p:nvSpPr>
        <p:spPr>
          <a:xfrm>
            <a:off x="6948264" y="3375242"/>
            <a:ext cx="4320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4</a:t>
            </a:r>
            <a:endParaRPr lang="zh-CN" altLang="en-US" sz="3200" dirty="0"/>
          </a:p>
        </p:txBody>
      </p:sp>
      <p:sp>
        <p:nvSpPr>
          <p:cNvPr id="24" name="矩形 23"/>
          <p:cNvSpPr/>
          <p:nvPr/>
        </p:nvSpPr>
        <p:spPr>
          <a:xfrm>
            <a:off x="7164288" y="3375242"/>
            <a:ext cx="4320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5</a:t>
            </a:r>
            <a:endParaRPr lang="zh-CN" altLang="en-US" sz="3200" dirty="0"/>
          </a:p>
        </p:txBody>
      </p:sp>
      <p:sp>
        <p:nvSpPr>
          <p:cNvPr id="25" name="矩形 24"/>
          <p:cNvSpPr/>
          <p:nvPr/>
        </p:nvSpPr>
        <p:spPr>
          <a:xfrm>
            <a:off x="7380312" y="3375242"/>
            <a:ext cx="4320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6</a:t>
            </a:r>
            <a:endParaRPr lang="zh-CN" altLang="en-US" sz="3200" dirty="0"/>
          </a:p>
        </p:txBody>
      </p:sp>
      <p:sp>
        <p:nvSpPr>
          <p:cNvPr id="26" name="矩形 25"/>
          <p:cNvSpPr/>
          <p:nvPr/>
        </p:nvSpPr>
        <p:spPr>
          <a:xfrm>
            <a:off x="7596336" y="3375241"/>
            <a:ext cx="7200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10</a:t>
            </a:r>
            <a:endParaRPr lang="zh-CN" altLang="en-US" sz="3200" dirty="0"/>
          </a:p>
        </p:txBody>
      </p:sp>
      <p:sp>
        <p:nvSpPr>
          <p:cNvPr id="27" name="矩形 26"/>
          <p:cNvSpPr/>
          <p:nvPr/>
        </p:nvSpPr>
        <p:spPr>
          <a:xfrm>
            <a:off x="8028384" y="3383953"/>
            <a:ext cx="6480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12</a:t>
            </a:r>
            <a:endParaRPr lang="zh-CN" altLang="en-US" sz="3200" dirty="0"/>
          </a:p>
        </p:txBody>
      </p:sp>
      <p:sp>
        <p:nvSpPr>
          <p:cNvPr id="28" name="矩形 27"/>
          <p:cNvSpPr/>
          <p:nvPr/>
        </p:nvSpPr>
        <p:spPr>
          <a:xfrm>
            <a:off x="6408204" y="3896720"/>
            <a:ext cx="6480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15</a:t>
            </a:r>
            <a:endParaRPr lang="zh-CN" altLang="en-US" sz="3200" dirty="0"/>
          </a:p>
        </p:txBody>
      </p:sp>
      <p:sp>
        <p:nvSpPr>
          <p:cNvPr id="29" name="矩形 28"/>
          <p:cNvSpPr/>
          <p:nvPr/>
        </p:nvSpPr>
        <p:spPr>
          <a:xfrm>
            <a:off x="6876256" y="3896720"/>
            <a:ext cx="6480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20</a:t>
            </a:r>
            <a:endParaRPr lang="zh-CN" altLang="en-US" sz="3200" dirty="0"/>
          </a:p>
        </p:txBody>
      </p:sp>
      <p:sp>
        <p:nvSpPr>
          <p:cNvPr id="30" name="矩形 29"/>
          <p:cNvSpPr/>
          <p:nvPr/>
        </p:nvSpPr>
        <p:spPr>
          <a:xfrm>
            <a:off x="7380312" y="3896720"/>
            <a:ext cx="6480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30</a:t>
            </a:r>
            <a:endParaRPr lang="zh-CN" altLang="en-US" sz="3200" dirty="0"/>
          </a:p>
        </p:txBody>
      </p:sp>
      <p:sp>
        <p:nvSpPr>
          <p:cNvPr id="31" name="矩形 30"/>
          <p:cNvSpPr/>
          <p:nvPr/>
        </p:nvSpPr>
        <p:spPr>
          <a:xfrm>
            <a:off x="7884368" y="3896720"/>
            <a:ext cx="6480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60</a:t>
            </a:r>
            <a:endParaRPr lang="zh-CN" alt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72455" y="1097449"/>
            <a:ext cx="90360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把中间符合条件的数填入相应的热气球里。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61210" y="608213"/>
            <a:ext cx="51571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/>
              <a:t>1</a:t>
            </a:r>
            <a:r>
              <a:rPr lang="en-US" altLang="zh-CN" sz="2800" i="1" dirty="0"/>
              <a:t>.</a:t>
            </a:r>
            <a:r>
              <a:rPr lang="zh-CN" altLang="zh-CN" sz="2800" dirty="0"/>
              <a:t>完成教材第</a:t>
            </a:r>
            <a:r>
              <a:rPr lang="en-US" altLang="zh-CN" sz="2800" dirty="0"/>
              <a:t>7</a:t>
            </a:r>
            <a:r>
              <a:rPr lang="zh-CN" altLang="zh-CN" sz="2800" dirty="0"/>
              <a:t>页练习二</a:t>
            </a:r>
            <a:r>
              <a:rPr lang="zh-CN" altLang="zh-CN" sz="2800" dirty="0" smtClean="0"/>
              <a:t>第</a:t>
            </a:r>
            <a:r>
              <a:rPr lang="en-US" altLang="zh-CN" sz="2800" dirty="0" smtClean="0"/>
              <a:t>2</a:t>
            </a:r>
            <a:r>
              <a:rPr lang="zh-CN" altLang="zh-CN" sz="2800" dirty="0" smtClean="0"/>
              <a:t>题</a:t>
            </a:r>
            <a:r>
              <a:rPr lang="zh-CN" altLang="zh-CN" sz="2800" dirty="0"/>
              <a:t>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217" y="1154740"/>
            <a:ext cx="57486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）写出下面各数的因数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91680" y="2001034"/>
            <a:ext cx="6655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71800" y="2001034"/>
            <a:ext cx="6655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17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51920" y="2001034"/>
            <a:ext cx="6655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28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57423" y="2001034"/>
            <a:ext cx="6655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32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37543" y="2001034"/>
            <a:ext cx="6655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48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8115" y="2780928"/>
            <a:ext cx="436850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r>
              <a:rPr lang="zh-CN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的因数</a:t>
            </a:r>
            <a:r>
              <a:rPr lang="en-US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:1,2,5,10</a:t>
            </a:r>
            <a:r>
              <a:rPr lang="zh-CN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4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7544" y="3471391"/>
            <a:ext cx="366318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17</a:t>
            </a:r>
            <a:r>
              <a:rPr lang="zh-CN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的因数</a:t>
            </a:r>
            <a:r>
              <a:rPr lang="en-US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:1,17</a:t>
            </a:r>
            <a:r>
              <a:rPr lang="zh-CN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4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4161854"/>
            <a:ext cx="53142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28</a:t>
            </a:r>
            <a:r>
              <a:rPr lang="zh-CN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的因数</a:t>
            </a:r>
            <a:r>
              <a:rPr lang="en-US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:1,2,4,7,14,28</a:t>
            </a:r>
            <a:r>
              <a:rPr lang="zh-CN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4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7544" y="4839543"/>
            <a:ext cx="53142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32</a:t>
            </a:r>
            <a:r>
              <a:rPr lang="zh-CN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的因数</a:t>
            </a:r>
            <a:r>
              <a:rPr lang="en-US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:1,2,4,8,16,32</a:t>
            </a:r>
            <a:r>
              <a:rPr lang="zh-CN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4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03716" y="5517232"/>
            <a:ext cx="720581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48</a:t>
            </a:r>
            <a:r>
              <a:rPr lang="zh-CN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的因数</a:t>
            </a:r>
            <a:r>
              <a:rPr lang="en-US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:1,2,3,4,6,8,12,16,24,48</a:t>
            </a:r>
            <a:r>
              <a:rPr lang="zh-CN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4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44016" y="828001"/>
            <a:ext cx="67166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口算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07704" y="1721714"/>
            <a:ext cx="4320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/>
              <a:t>6</a:t>
            </a:r>
            <a:endParaRPr lang="zh-CN" altLang="en-US" sz="3200" dirty="0"/>
          </a:p>
        </p:txBody>
      </p:sp>
      <p:sp>
        <p:nvSpPr>
          <p:cNvPr id="2" name="矩形 1"/>
          <p:cNvSpPr/>
          <p:nvPr/>
        </p:nvSpPr>
        <p:spPr>
          <a:xfrm>
            <a:off x="566979" y="1721714"/>
            <a:ext cx="14269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12÷2=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75856" y="1700808"/>
            <a:ext cx="12186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8÷3=</a:t>
            </a:r>
            <a:endParaRPr lang="zh-CN" altLang="en-US" sz="3200" dirty="0"/>
          </a:p>
        </p:txBody>
      </p:sp>
      <p:sp>
        <p:nvSpPr>
          <p:cNvPr id="10" name="矩形 9"/>
          <p:cNvSpPr/>
          <p:nvPr/>
        </p:nvSpPr>
        <p:spPr>
          <a:xfrm>
            <a:off x="6075187" y="1730425"/>
            <a:ext cx="14269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30÷6=</a:t>
            </a:r>
            <a:endParaRPr lang="zh-CN" altLang="en-US" sz="3200" dirty="0"/>
          </a:p>
        </p:txBody>
      </p:sp>
      <p:sp>
        <p:nvSpPr>
          <p:cNvPr id="11" name="矩形 10"/>
          <p:cNvSpPr/>
          <p:nvPr/>
        </p:nvSpPr>
        <p:spPr>
          <a:xfrm>
            <a:off x="539552" y="3356992"/>
            <a:ext cx="14269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19÷7=</a:t>
            </a:r>
            <a:endParaRPr lang="zh-CN" altLang="en-US" sz="3200" dirty="0"/>
          </a:p>
        </p:txBody>
      </p:sp>
      <p:sp>
        <p:nvSpPr>
          <p:cNvPr id="12" name="矩形 11"/>
          <p:cNvSpPr/>
          <p:nvPr/>
        </p:nvSpPr>
        <p:spPr>
          <a:xfrm>
            <a:off x="3300811" y="3370002"/>
            <a:ext cx="12186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9÷5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13" name="矩形 12"/>
          <p:cNvSpPr/>
          <p:nvPr/>
        </p:nvSpPr>
        <p:spPr>
          <a:xfrm>
            <a:off x="6084168" y="3377898"/>
            <a:ext cx="14269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26÷8=</a:t>
            </a:r>
            <a:endParaRPr lang="zh-CN" altLang="en-US" sz="3200" dirty="0"/>
          </a:p>
        </p:txBody>
      </p:sp>
      <p:sp>
        <p:nvSpPr>
          <p:cNvPr id="14" name="矩形 13"/>
          <p:cNvSpPr/>
          <p:nvPr/>
        </p:nvSpPr>
        <p:spPr>
          <a:xfrm>
            <a:off x="539552" y="5023738"/>
            <a:ext cx="16353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20÷10=</a:t>
            </a:r>
            <a:endParaRPr lang="zh-CN" altLang="en-US" sz="3200" dirty="0"/>
          </a:p>
        </p:txBody>
      </p:sp>
      <p:sp>
        <p:nvSpPr>
          <p:cNvPr id="15" name="矩形 14"/>
          <p:cNvSpPr/>
          <p:nvPr/>
        </p:nvSpPr>
        <p:spPr>
          <a:xfrm>
            <a:off x="3271176" y="5015842"/>
            <a:ext cx="16353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21÷21=</a:t>
            </a:r>
            <a:endParaRPr lang="zh-CN" altLang="en-US" sz="3200" dirty="0"/>
          </a:p>
        </p:txBody>
      </p:sp>
      <p:sp>
        <p:nvSpPr>
          <p:cNvPr id="16" name="矩形 15"/>
          <p:cNvSpPr/>
          <p:nvPr/>
        </p:nvSpPr>
        <p:spPr>
          <a:xfrm>
            <a:off x="6084168" y="5034082"/>
            <a:ext cx="14269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63÷9=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427984" y="1721714"/>
            <a:ext cx="14401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/>
              <a:t>2</a:t>
            </a:r>
            <a:r>
              <a:rPr lang="zh-CN" altLang="zh-CN" sz="3200" dirty="0"/>
              <a:t>……</a:t>
            </a:r>
            <a:r>
              <a:rPr lang="en-US" altLang="zh-CN" sz="3200" dirty="0"/>
              <a:t>2</a:t>
            </a:r>
            <a:endParaRPr lang="zh-CN" altLang="en-US" sz="3200" dirty="0"/>
          </a:p>
        </p:txBody>
      </p:sp>
      <p:sp>
        <p:nvSpPr>
          <p:cNvPr id="20" name="矩形 19"/>
          <p:cNvSpPr/>
          <p:nvPr/>
        </p:nvSpPr>
        <p:spPr>
          <a:xfrm>
            <a:off x="7380312" y="1730425"/>
            <a:ext cx="14401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/>
              <a:t>5</a:t>
            </a:r>
            <a:endParaRPr lang="zh-CN" altLang="en-US" sz="3200" dirty="0"/>
          </a:p>
        </p:txBody>
      </p:sp>
      <p:sp>
        <p:nvSpPr>
          <p:cNvPr id="21" name="矩形 20"/>
          <p:cNvSpPr/>
          <p:nvPr/>
        </p:nvSpPr>
        <p:spPr>
          <a:xfrm>
            <a:off x="1907703" y="3356992"/>
            <a:ext cx="15946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/>
              <a:t>2</a:t>
            </a:r>
            <a:r>
              <a:rPr lang="zh-CN" altLang="zh-CN" sz="3200" dirty="0"/>
              <a:t>……</a:t>
            </a:r>
            <a:r>
              <a:rPr lang="en-US" altLang="zh-CN" sz="3200" dirty="0"/>
              <a:t>5</a:t>
            </a:r>
            <a:endParaRPr lang="zh-CN" altLang="en-US" sz="3200" dirty="0"/>
          </a:p>
        </p:txBody>
      </p:sp>
      <p:sp>
        <p:nvSpPr>
          <p:cNvPr id="22" name="矩形 21"/>
          <p:cNvSpPr/>
          <p:nvPr/>
        </p:nvSpPr>
        <p:spPr>
          <a:xfrm>
            <a:off x="4427984" y="3356992"/>
            <a:ext cx="10081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/>
              <a:t>1</a:t>
            </a:r>
            <a:r>
              <a:rPr lang="en-US" altLang="zh-CN" sz="3200" i="1" dirty="0"/>
              <a:t>.</a:t>
            </a:r>
            <a:r>
              <a:rPr lang="en-US" altLang="zh-CN" sz="3200" dirty="0"/>
              <a:t>8</a:t>
            </a:r>
            <a:endParaRPr lang="zh-CN" altLang="en-US" sz="3200" dirty="0"/>
          </a:p>
        </p:txBody>
      </p:sp>
      <p:sp>
        <p:nvSpPr>
          <p:cNvPr id="23" name="矩形 22"/>
          <p:cNvSpPr/>
          <p:nvPr/>
        </p:nvSpPr>
        <p:spPr>
          <a:xfrm>
            <a:off x="7380312" y="3365703"/>
            <a:ext cx="14401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/>
              <a:t>3</a:t>
            </a:r>
            <a:r>
              <a:rPr lang="en-US" altLang="zh-CN" sz="3200" i="1" dirty="0"/>
              <a:t>.</a:t>
            </a:r>
            <a:r>
              <a:rPr lang="en-US" altLang="zh-CN" sz="3200" dirty="0"/>
              <a:t>25</a:t>
            </a:r>
            <a:endParaRPr lang="zh-CN" altLang="en-US" sz="3200" dirty="0"/>
          </a:p>
        </p:txBody>
      </p:sp>
      <p:sp>
        <p:nvSpPr>
          <p:cNvPr id="24" name="矩形 23"/>
          <p:cNvSpPr/>
          <p:nvPr/>
        </p:nvSpPr>
        <p:spPr>
          <a:xfrm>
            <a:off x="2051720" y="5013176"/>
            <a:ext cx="6533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2</a:t>
            </a:r>
            <a:endParaRPr lang="zh-CN" altLang="en-US" sz="3200" dirty="0"/>
          </a:p>
        </p:txBody>
      </p:sp>
      <p:sp>
        <p:nvSpPr>
          <p:cNvPr id="25" name="矩形 24"/>
          <p:cNvSpPr/>
          <p:nvPr/>
        </p:nvSpPr>
        <p:spPr>
          <a:xfrm>
            <a:off x="4788024" y="5013176"/>
            <a:ext cx="5760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1</a:t>
            </a:r>
            <a:endParaRPr lang="zh-CN" altLang="en-US" sz="3200" dirty="0"/>
          </a:p>
        </p:txBody>
      </p:sp>
      <p:sp>
        <p:nvSpPr>
          <p:cNvPr id="26" name="矩形 25"/>
          <p:cNvSpPr/>
          <p:nvPr/>
        </p:nvSpPr>
        <p:spPr>
          <a:xfrm>
            <a:off x="7452320" y="5013176"/>
            <a:ext cx="7200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7</a:t>
            </a:r>
            <a:endParaRPr lang="zh-CN" altLang="en-US" sz="3200" dirty="0"/>
          </a:p>
        </p:txBody>
      </p:sp>
      <p:pic>
        <p:nvPicPr>
          <p:cNvPr id="27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8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61210" y="608213"/>
            <a:ext cx="51571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/>
              <a:t>1</a:t>
            </a:r>
            <a:r>
              <a:rPr lang="en-US" altLang="zh-CN" sz="2800" i="1" dirty="0"/>
              <a:t>.</a:t>
            </a:r>
            <a:r>
              <a:rPr lang="zh-CN" altLang="zh-CN" sz="2800" dirty="0"/>
              <a:t>完成教材第</a:t>
            </a:r>
            <a:r>
              <a:rPr lang="en-US" altLang="zh-CN" sz="2800" dirty="0"/>
              <a:t>7</a:t>
            </a:r>
            <a:r>
              <a:rPr lang="zh-CN" altLang="zh-CN" sz="2800" dirty="0"/>
              <a:t>页练习二</a:t>
            </a:r>
            <a:r>
              <a:rPr lang="zh-CN" altLang="zh-CN" sz="2800" dirty="0" smtClean="0"/>
              <a:t>第</a:t>
            </a:r>
            <a:r>
              <a:rPr lang="en-US" altLang="zh-CN" sz="2800" dirty="0" smtClean="0"/>
              <a:t>2</a:t>
            </a:r>
            <a:r>
              <a:rPr lang="zh-CN" altLang="zh-CN" sz="2800" dirty="0" smtClean="0"/>
              <a:t>题</a:t>
            </a:r>
            <a:r>
              <a:rPr lang="zh-CN" altLang="zh-CN" sz="2800" dirty="0"/>
              <a:t>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-205391" y="1268760"/>
            <a:ext cx="93859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）写出下面各数的倍数（各写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个）。</a:t>
            </a:r>
            <a:endParaRPr lang="en-US" altLang="zh-CN" sz="40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34161" y="2030852"/>
            <a:ext cx="42511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14281" y="2030852"/>
            <a:ext cx="42511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94401" y="2030852"/>
            <a:ext cx="6655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36287" y="2030852"/>
            <a:ext cx="42511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80024" y="2030852"/>
            <a:ext cx="42511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91893" y="2780928"/>
            <a:ext cx="547457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的倍数</a:t>
            </a:r>
            <a:r>
              <a:rPr lang="en-US" altLang="zh-CN" sz="4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:    4,8,12,16,20</a:t>
            </a:r>
            <a:r>
              <a:rPr lang="zh-CN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4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81322" y="3471391"/>
            <a:ext cx="571502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7</a:t>
            </a:r>
            <a:r>
              <a:rPr lang="zh-CN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的倍数</a:t>
            </a:r>
            <a:r>
              <a:rPr lang="en-US" altLang="zh-CN" sz="4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:    7,14,21,28,35</a:t>
            </a:r>
            <a:r>
              <a:rPr lang="zh-CN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4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81322" y="4161854"/>
            <a:ext cx="606768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r>
              <a:rPr lang="zh-CN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的倍数</a:t>
            </a:r>
            <a:r>
              <a:rPr lang="en-US" altLang="zh-CN" sz="4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:  10,20,30,40,50</a:t>
            </a:r>
            <a:r>
              <a:rPr lang="zh-CN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4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81322" y="4839543"/>
            <a:ext cx="571502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的倍数</a:t>
            </a:r>
            <a:r>
              <a:rPr lang="en-US" altLang="zh-CN" sz="4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:    6,12,18,24,30</a:t>
            </a:r>
            <a:r>
              <a:rPr lang="zh-CN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4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17494" y="5517232"/>
            <a:ext cx="571502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zh-CN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的倍数</a:t>
            </a:r>
            <a:r>
              <a:rPr lang="en-US" altLang="zh-CN" sz="4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:   9,18,27,36,45</a:t>
            </a:r>
            <a:r>
              <a:rPr lang="zh-CN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4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93982" y="529293"/>
            <a:ext cx="51571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/>
              <a:t>1</a:t>
            </a:r>
            <a:r>
              <a:rPr lang="en-US" altLang="zh-CN" sz="2800" i="1" dirty="0"/>
              <a:t>.</a:t>
            </a:r>
            <a:r>
              <a:rPr lang="zh-CN" altLang="zh-CN" sz="2800" dirty="0"/>
              <a:t>完成教材第</a:t>
            </a:r>
            <a:r>
              <a:rPr lang="en-US" altLang="zh-CN" sz="2800" dirty="0"/>
              <a:t>7</a:t>
            </a:r>
            <a:r>
              <a:rPr lang="zh-CN" altLang="zh-CN" sz="2800" dirty="0"/>
              <a:t>页练习二</a:t>
            </a:r>
            <a:r>
              <a:rPr lang="zh-CN" altLang="zh-CN" sz="2800" dirty="0" smtClean="0"/>
              <a:t>第</a:t>
            </a:r>
            <a:r>
              <a:rPr lang="en-US" altLang="zh-CN" sz="2800" dirty="0" smtClean="0"/>
              <a:t>4</a:t>
            </a:r>
            <a:r>
              <a:rPr lang="zh-CN" altLang="zh-CN" sz="2800" dirty="0" smtClean="0"/>
              <a:t>题</a:t>
            </a:r>
            <a:r>
              <a:rPr lang="zh-CN" altLang="zh-CN" sz="2800" dirty="0"/>
              <a:t>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217" y="1154740"/>
            <a:ext cx="91935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4.15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的因数有哪些？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15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是哪些数的倍数？</a:t>
            </a:r>
            <a:endParaRPr lang="en-US" altLang="zh-CN" sz="40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6108" y="2492896"/>
            <a:ext cx="520527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>
                <a:latin typeface="华文楷体" panose="02010600040101010101" pitchFamily="2" charset="-122"/>
                <a:ea typeface="华文楷体" panose="02010600040101010101" pitchFamily="2" charset="-122"/>
              </a:rPr>
              <a:t>15</a:t>
            </a:r>
            <a:r>
              <a:rPr lang="zh-CN" altLang="zh-CN" sz="48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的因数</a:t>
            </a:r>
            <a:r>
              <a:rPr lang="en-US" altLang="zh-CN" sz="4800" dirty="0">
                <a:latin typeface="华文楷体" panose="02010600040101010101" pitchFamily="2" charset="-122"/>
                <a:ea typeface="华文楷体" panose="02010600040101010101" pitchFamily="2" charset="-122"/>
              </a:rPr>
              <a:t>:1,3,5,15</a:t>
            </a:r>
            <a:r>
              <a:rPr lang="zh-CN" altLang="zh-CN" sz="48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4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6108" y="4085783"/>
            <a:ext cx="56861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>
                <a:latin typeface="华文楷体" panose="02010600040101010101" pitchFamily="2" charset="-122"/>
                <a:ea typeface="华文楷体" panose="02010600040101010101" pitchFamily="2" charset="-122"/>
              </a:rPr>
              <a:t>15</a:t>
            </a:r>
            <a:r>
              <a:rPr lang="zh-CN" altLang="zh-CN" sz="4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是</a:t>
            </a:r>
            <a:r>
              <a:rPr lang="en-US" altLang="zh-CN" sz="4800" dirty="0">
                <a:latin typeface="华文楷体" panose="02010600040101010101" pitchFamily="2" charset="-122"/>
                <a:ea typeface="华文楷体" panose="02010600040101010101" pitchFamily="2" charset="-122"/>
              </a:rPr>
              <a:t>1,3,5,15</a:t>
            </a:r>
            <a:r>
              <a:rPr lang="zh-CN" altLang="zh-CN" sz="48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的倍数。</a:t>
            </a:r>
            <a:endParaRPr lang="zh-CN" altLang="en-US" sz="4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8261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3200" b="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12953" y="537404"/>
            <a:ext cx="51571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/>
              <a:t>1</a:t>
            </a:r>
            <a:r>
              <a:rPr lang="en-US" altLang="zh-CN" sz="2800" i="1" dirty="0"/>
              <a:t>.</a:t>
            </a:r>
            <a:r>
              <a:rPr lang="zh-CN" altLang="zh-CN" sz="2800" dirty="0"/>
              <a:t>完成教材第</a:t>
            </a:r>
            <a:r>
              <a:rPr lang="en-US" altLang="zh-CN" sz="2800" dirty="0"/>
              <a:t>7</a:t>
            </a:r>
            <a:r>
              <a:rPr lang="zh-CN" altLang="zh-CN" sz="2800" dirty="0"/>
              <a:t>页练习二</a:t>
            </a:r>
            <a:r>
              <a:rPr lang="zh-CN" altLang="zh-CN" sz="2800" dirty="0" smtClean="0"/>
              <a:t>第</a:t>
            </a:r>
            <a:r>
              <a:rPr lang="en-US" altLang="zh-CN" sz="2800" dirty="0" smtClean="0"/>
              <a:t>5</a:t>
            </a:r>
            <a:r>
              <a:rPr lang="zh-CN" altLang="zh-CN" sz="2800" dirty="0" smtClean="0"/>
              <a:t>题</a:t>
            </a:r>
            <a:r>
              <a:rPr lang="zh-CN" altLang="zh-CN" sz="2800" dirty="0"/>
              <a:t>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-36512" y="908720"/>
            <a:ext cx="91080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下面的说法正确吗？正确的画“√”，错误的画“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×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”。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212622" y="2441793"/>
            <a:ext cx="62279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1,2,3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因数。</a:t>
            </a:r>
            <a:endParaRPr lang="en-US" altLang="zh-CN" sz="40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-209514" y="3369186"/>
            <a:ext cx="76226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的倍数只有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16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24,32,40,48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40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-209514" y="4241993"/>
            <a:ext cx="80938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36÷9=4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，所以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36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的倍数。</a:t>
            </a:r>
            <a:endParaRPr lang="en-US" altLang="zh-CN" sz="40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-206406" y="5169386"/>
            <a:ext cx="48494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5.7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的倍数。</a:t>
            </a:r>
            <a:endParaRPr lang="en-US" altLang="zh-CN" sz="40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263508" y="2441793"/>
            <a:ext cx="17235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308304" y="3369186"/>
            <a:ext cx="17235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380312" y="4233282"/>
            <a:ext cx="17235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407524" y="5097378"/>
            <a:ext cx="17235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40352" y="2369785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√</a:t>
            </a:r>
          </a:p>
        </p:txBody>
      </p:sp>
      <p:sp>
        <p:nvSpPr>
          <p:cNvPr id="4" name="矩形 3"/>
          <p:cNvSpPr/>
          <p:nvPr/>
        </p:nvSpPr>
        <p:spPr>
          <a:xfrm>
            <a:off x="7761202" y="3305889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×</a:t>
            </a:r>
            <a:endParaRPr lang="zh-CN" altLang="en-US" sz="4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812360" y="4182179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√</a:t>
            </a:r>
          </a:p>
        </p:txBody>
      </p:sp>
      <p:sp>
        <p:nvSpPr>
          <p:cNvPr id="22" name="矩形 21"/>
          <p:cNvSpPr/>
          <p:nvPr/>
        </p:nvSpPr>
        <p:spPr>
          <a:xfrm>
            <a:off x="7905218" y="5118283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×</a:t>
            </a:r>
            <a:endParaRPr lang="zh-CN" altLang="en-US" sz="4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1" grpId="0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-39057" y="866155"/>
            <a:ext cx="8139449" cy="834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800" dirty="0">
                <a:solidFill>
                  <a:srgbClr val="000000"/>
                </a:solidFill>
              </a:rPr>
              <a:t>因数和倍数是相互依存</a:t>
            </a:r>
            <a:r>
              <a:rPr lang="zh-CN" altLang="en-US" sz="3800" dirty="0" smtClean="0">
                <a:solidFill>
                  <a:srgbClr val="000000"/>
                </a:solidFill>
              </a:rPr>
              <a:t>的。</a:t>
            </a:r>
            <a:endParaRPr lang="zh-CN" altLang="zh-CN" sz="3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-39057" y="2005216"/>
            <a:ext cx="9180512" cy="1711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800" dirty="0">
                <a:solidFill>
                  <a:srgbClr val="000000"/>
                </a:solidFill>
              </a:rPr>
              <a:t>一个数的最小因数是</a:t>
            </a:r>
            <a:r>
              <a:rPr lang="en-US" altLang="zh-CN" sz="3800" dirty="0">
                <a:solidFill>
                  <a:srgbClr val="000000"/>
                </a:solidFill>
              </a:rPr>
              <a:t>1,</a:t>
            </a:r>
            <a:r>
              <a:rPr lang="zh-CN" altLang="en-US" sz="3800" dirty="0">
                <a:solidFill>
                  <a:srgbClr val="000000"/>
                </a:solidFill>
              </a:rPr>
              <a:t>最大因数是它本身。并且一个数的因数的个数是有限的。</a:t>
            </a:r>
            <a:endParaRPr lang="zh-CN" altLang="zh-CN" sz="3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-36512" y="3984507"/>
            <a:ext cx="9433048" cy="1748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800" dirty="0">
                <a:solidFill>
                  <a:srgbClr val="000000"/>
                </a:solidFill>
              </a:rPr>
              <a:t>一个数的最小倍数是它本身</a:t>
            </a:r>
            <a:r>
              <a:rPr lang="en-US" altLang="zh-CN" sz="3800" dirty="0">
                <a:solidFill>
                  <a:srgbClr val="000000"/>
                </a:solidFill>
              </a:rPr>
              <a:t>,</a:t>
            </a:r>
            <a:r>
              <a:rPr lang="zh-CN" altLang="en-US" sz="3800" dirty="0">
                <a:solidFill>
                  <a:srgbClr val="000000"/>
                </a:solidFill>
              </a:rPr>
              <a:t>没有最大的倍数</a:t>
            </a:r>
            <a:r>
              <a:rPr lang="en-US" altLang="zh-CN" sz="3800" dirty="0">
                <a:solidFill>
                  <a:srgbClr val="000000"/>
                </a:solidFill>
              </a:rPr>
              <a:t>,</a:t>
            </a:r>
            <a:r>
              <a:rPr lang="zh-CN" altLang="en-US" sz="3800" dirty="0">
                <a:solidFill>
                  <a:srgbClr val="000000"/>
                </a:solidFill>
              </a:rPr>
              <a:t>并且一个数的倍数的个数是无限的。</a:t>
            </a:r>
            <a:endParaRPr lang="zh-CN" altLang="zh-CN" sz="3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6768455" y="2551790"/>
            <a:ext cx="1358040" cy="249368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五角星 44"/>
          <p:cNvSpPr/>
          <p:nvPr/>
        </p:nvSpPr>
        <p:spPr>
          <a:xfrm>
            <a:off x="5580112" y="4043419"/>
            <a:ext cx="1241453" cy="1241453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五角星 43"/>
          <p:cNvSpPr/>
          <p:nvPr/>
        </p:nvSpPr>
        <p:spPr>
          <a:xfrm rot="20533866">
            <a:off x="2147067" y="4045463"/>
            <a:ext cx="1000046" cy="1000046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43" name="五角星 42"/>
          <p:cNvSpPr/>
          <p:nvPr/>
        </p:nvSpPr>
        <p:spPr>
          <a:xfrm>
            <a:off x="6020226" y="1828488"/>
            <a:ext cx="1000046" cy="1000046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42" name="五角星 41"/>
          <p:cNvSpPr/>
          <p:nvPr/>
        </p:nvSpPr>
        <p:spPr>
          <a:xfrm>
            <a:off x="2555776" y="2188528"/>
            <a:ext cx="1000046" cy="1000046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41" name="五角星 40"/>
          <p:cNvSpPr/>
          <p:nvPr/>
        </p:nvSpPr>
        <p:spPr>
          <a:xfrm rot="20542573">
            <a:off x="1387554" y="2212688"/>
            <a:ext cx="1000046" cy="1000046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五角星 36"/>
          <p:cNvSpPr/>
          <p:nvPr/>
        </p:nvSpPr>
        <p:spPr>
          <a:xfrm rot="1124067">
            <a:off x="241611" y="2206503"/>
            <a:ext cx="1000046" cy="1000046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179512" y="807450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1.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7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页练习二第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3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题。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五角星 8"/>
          <p:cNvSpPr/>
          <p:nvPr/>
        </p:nvSpPr>
        <p:spPr>
          <a:xfrm rot="20542573">
            <a:off x="1411714" y="2188528"/>
            <a:ext cx="1000046" cy="1000046"/>
          </a:xfrm>
          <a:prstGeom prst="star5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1619672" y="246784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35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1" name="五角星 10"/>
          <p:cNvSpPr/>
          <p:nvPr/>
        </p:nvSpPr>
        <p:spPr>
          <a:xfrm rot="1124067">
            <a:off x="251520" y="2206503"/>
            <a:ext cx="1000046" cy="1000046"/>
          </a:xfrm>
          <a:prstGeom prst="star5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539552" y="246784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3" name="五角星 12"/>
          <p:cNvSpPr/>
          <p:nvPr/>
        </p:nvSpPr>
        <p:spPr>
          <a:xfrm>
            <a:off x="3715970" y="2772658"/>
            <a:ext cx="1000046" cy="1000046"/>
          </a:xfrm>
          <a:prstGeom prst="star5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3923928" y="305197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92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5" name="五角星 14"/>
          <p:cNvSpPr/>
          <p:nvPr/>
        </p:nvSpPr>
        <p:spPr>
          <a:xfrm>
            <a:off x="2555776" y="2188528"/>
            <a:ext cx="1000046" cy="1000046"/>
          </a:xfrm>
          <a:prstGeom prst="star5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2746417" y="246784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10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7" name="五角星 16"/>
          <p:cNvSpPr/>
          <p:nvPr/>
        </p:nvSpPr>
        <p:spPr>
          <a:xfrm>
            <a:off x="6020226" y="1836554"/>
            <a:ext cx="1000046" cy="1000046"/>
          </a:xfrm>
          <a:prstGeom prst="star5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6228184" y="211587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55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20" name="五角星 19"/>
          <p:cNvSpPr/>
          <p:nvPr/>
        </p:nvSpPr>
        <p:spPr>
          <a:xfrm>
            <a:off x="4860032" y="2188528"/>
            <a:ext cx="1000046" cy="1000046"/>
          </a:xfrm>
          <a:prstGeom prst="star5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5050673" y="246784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48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22" name="五角星 21"/>
          <p:cNvSpPr/>
          <p:nvPr/>
        </p:nvSpPr>
        <p:spPr>
          <a:xfrm rot="1054874">
            <a:off x="7188690" y="1612464"/>
            <a:ext cx="1000046" cy="1000046"/>
          </a:xfrm>
          <a:prstGeom prst="star5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7372246" y="189178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81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24" name="五角星 23"/>
          <p:cNvSpPr/>
          <p:nvPr/>
        </p:nvSpPr>
        <p:spPr>
          <a:xfrm rot="20542573">
            <a:off x="2139860" y="4060736"/>
            <a:ext cx="1000046" cy="1000046"/>
          </a:xfrm>
          <a:prstGeom prst="star5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2347818" y="434005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60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26" name="五角星 25"/>
          <p:cNvSpPr/>
          <p:nvPr/>
        </p:nvSpPr>
        <p:spPr>
          <a:xfrm rot="1124067">
            <a:off x="979666" y="4060736"/>
            <a:ext cx="1000046" cy="1000046"/>
          </a:xfrm>
          <a:prstGeom prst="star5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1162241" y="434005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27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31" name="五角星 30"/>
          <p:cNvSpPr/>
          <p:nvPr/>
        </p:nvSpPr>
        <p:spPr>
          <a:xfrm rot="1065956">
            <a:off x="4444116" y="4133790"/>
            <a:ext cx="1000046" cy="1000046"/>
          </a:xfrm>
          <a:prstGeom prst="star5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4652074" y="435808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12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33" name="五角星 32"/>
          <p:cNvSpPr/>
          <p:nvPr/>
        </p:nvSpPr>
        <p:spPr>
          <a:xfrm>
            <a:off x="3283922" y="4060736"/>
            <a:ext cx="1000046" cy="1000046"/>
          </a:xfrm>
          <a:prstGeom prst="star5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3602880" y="434005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35" name="五角星 34"/>
          <p:cNvSpPr/>
          <p:nvPr/>
        </p:nvSpPr>
        <p:spPr>
          <a:xfrm>
            <a:off x="5588177" y="4060735"/>
            <a:ext cx="1241453" cy="1241453"/>
          </a:xfrm>
          <a:prstGeom prst="star5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5796136" y="4412065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100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46" name="标题 1"/>
          <p:cNvSpPr txBox="1">
            <a:spLocks noChangeArrowheads="1"/>
          </p:cNvSpPr>
          <p:nvPr/>
        </p:nvSpPr>
        <p:spPr bwMode="auto">
          <a:xfrm>
            <a:off x="179512" y="1340768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把是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的倍数的星星涂上黄色。</a:t>
            </a:r>
          </a:p>
        </p:txBody>
      </p:sp>
      <p:pic>
        <p:nvPicPr>
          <p:cNvPr id="3073" name="Picture 1" descr="C:\Users\mengxun\AppData\Roaming\Tencent\Users\704695030\QQ\WinTemp\RichOle\Z{WF_(E6)FJ{%GP~ZFZZPZV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12768" y="3068960"/>
            <a:ext cx="2231232" cy="2993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4" grpId="0" animBg="1"/>
      <p:bldP spid="43" grpId="0" animBg="1"/>
      <p:bldP spid="42" grpId="0" animBg="1"/>
      <p:bldP spid="41" grpId="0" animBg="1"/>
      <p:bldP spid="3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108149" y="795976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2.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8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页练习二第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6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题。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5536" y="2530639"/>
            <a:ext cx="835292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的因数有（   ）个，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7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因数有（   ）个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，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10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因数有（   ）个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，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81178" y="2465601"/>
            <a:ext cx="44275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4000" dirty="0" smtClean="0">
                <a:solidFill>
                  <a:srgbClr val="FF0000"/>
                </a:solidFill>
                <a:latin typeface="+mn-ea"/>
              </a:rPr>
              <a:t>1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15616" y="3717032"/>
            <a:ext cx="44275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4000" dirty="0" smtClean="0">
                <a:solidFill>
                  <a:srgbClr val="FF0000"/>
                </a:solidFill>
                <a:latin typeface="+mn-ea"/>
              </a:rPr>
              <a:t>2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16215" y="3717032"/>
            <a:ext cx="44275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4000" dirty="0" smtClean="0">
                <a:solidFill>
                  <a:srgbClr val="FF0000"/>
                </a:solidFill>
                <a:latin typeface="+mn-ea"/>
              </a:rPr>
              <a:t>4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7235" y="1241465"/>
            <a:ext cx="224452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6.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填空。</a:t>
            </a:r>
            <a:endParaRPr lang="zh-CN" altLang="en-US" sz="4000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作业</a:t>
              </a:r>
              <a:r>
                <a:rPr lang="en-US" altLang="zh-CN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5" name="Text Box 3"/>
          <p:cNvSpPr txBox="1">
            <a:spLocks noChangeArrowheads="1"/>
          </p:cNvSpPr>
          <p:nvPr/>
        </p:nvSpPr>
        <p:spPr bwMode="auto">
          <a:xfrm>
            <a:off x="36512" y="655339"/>
            <a:ext cx="6553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 smtClean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1.</a:t>
            </a:r>
            <a:r>
              <a:rPr lang="zh-CN" altLang="zh-CN" sz="3600" smtClean="0">
                <a:solidFill>
                  <a:srgbClr val="FF3399"/>
                </a:solidFill>
                <a:latin typeface="Arial" panose="020B0604020202020204" pitchFamily="34" charset="0"/>
                <a:ea typeface="楷体_GB2312" pitchFamily="49" charset="-122"/>
              </a:rPr>
              <a:t>（基础题）</a:t>
            </a:r>
            <a:r>
              <a:rPr lang="zh-CN" altLang="zh-CN" sz="3600" smtClean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填一填。</a:t>
            </a:r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-36512" y="1497118"/>
            <a:ext cx="9145016" cy="1571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（1）一个数的倍数的个数是（ </a:t>
            </a:r>
            <a:r>
              <a:rPr lang="en-US" altLang="zh-CN" sz="3200" dirty="0" smtClean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  </a:t>
            </a:r>
            <a:r>
              <a:rPr lang="zh-CN" altLang="zh-CN" sz="3200" dirty="0" smtClean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          ），其中最小的倍数是（ </a:t>
            </a:r>
            <a:r>
              <a:rPr lang="en-US" altLang="zh-CN" sz="3200" dirty="0" smtClean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  </a:t>
            </a:r>
            <a:r>
              <a:rPr lang="zh-CN" altLang="zh-CN" sz="3200" dirty="0" smtClean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          ）。</a:t>
            </a: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5555561" y="1597002"/>
            <a:ext cx="1680735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无限的</a:t>
            </a:r>
          </a:p>
        </p:txBody>
      </p:sp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2843808" y="2317082"/>
            <a:ext cx="1680735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它本身</a:t>
            </a:r>
          </a:p>
        </p:txBody>
      </p:sp>
      <p:sp>
        <p:nvSpPr>
          <p:cNvPr id="29" name="Text Box 7"/>
          <p:cNvSpPr txBox="1">
            <a:spLocks noChangeArrowheads="1"/>
          </p:cNvSpPr>
          <p:nvPr/>
        </p:nvSpPr>
        <p:spPr bwMode="auto">
          <a:xfrm>
            <a:off x="-100582" y="3009286"/>
            <a:ext cx="9281094" cy="1571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（2）一个数的因数的个数是（ 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 </a:t>
            </a:r>
            <a:r>
              <a:rPr lang="zh-CN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  ），其中最小的因数是（      ），最大的因数是（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    </a:t>
            </a:r>
            <a:r>
              <a:rPr lang="zh-CN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  ）。</a:t>
            </a:r>
          </a:p>
        </p:txBody>
      </p:sp>
      <p:sp>
        <p:nvSpPr>
          <p:cNvPr id="30" name="Text Box 8"/>
          <p:cNvSpPr txBox="1">
            <a:spLocks noChangeArrowheads="1"/>
          </p:cNvSpPr>
          <p:nvPr/>
        </p:nvSpPr>
        <p:spPr bwMode="auto">
          <a:xfrm>
            <a:off x="5436096" y="3114929"/>
            <a:ext cx="1680735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有限的</a:t>
            </a:r>
          </a:p>
        </p:txBody>
      </p:sp>
      <p:sp>
        <p:nvSpPr>
          <p:cNvPr id="31" name="Text Box 9"/>
          <p:cNvSpPr txBox="1">
            <a:spLocks noChangeArrowheads="1"/>
          </p:cNvSpPr>
          <p:nvPr/>
        </p:nvSpPr>
        <p:spPr bwMode="auto">
          <a:xfrm>
            <a:off x="2195736" y="3835009"/>
            <a:ext cx="1119192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zh-CN" sz="3600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1</a:t>
            </a:r>
          </a:p>
        </p:txBody>
      </p:sp>
      <p:sp>
        <p:nvSpPr>
          <p:cNvPr id="32" name="Text Box 10"/>
          <p:cNvSpPr txBox="1">
            <a:spLocks noChangeArrowheads="1"/>
          </p:cNvSpPr>
          <p:nvPr/>
        </p:nvSpPr>
        <p:spPr bwMode="auto">
          <a:xfrm>
            <a:off x="6732240" y="3835449"/>
            <a:ext cx="1680735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它本身</a:t>
            </a:r>
          </a:p>
        </p:txBody>
      </p:sp>
      <p:sp>
        <p:nvSpPr>
          <p:cNvPr id="33" name="Text Box 11"/>
          <p:cNvSpPr txBox="1">
            <a:spLocks noChangeArrowheads="1"/>
          </p:cNvSpPr>
          <p:nvPr/>
        </p:nvSpPr>
        <p:spPr bwMode="auto">
          <a:xfrm>
            <a:off x="-208086" y="4665470"/>
            <a:ext cx="9532614" cy="1571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（3）若</a:t>
            </a:r>
            <a:r>
              <a:rPr lang="zh-CN" altLang="zh-CN" sz="3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a</a:t>
            </a:r>
            <a:r>
              <a:rPr lang="zh-CN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是一个非零自然数,则它的最大因数是（  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  </a:t>
            </a:r>
            <a:r>
              <a:rPr lang="zh-CN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），最小因数是（     ），最小倍数是（     ）。</a:t>
            </a:r>
            <a:r>
              <a:rPr lang="zh-CN" altLang="zh-CN" sz="3200" dirty="0" smtClean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 </a:t>
            </a:r>
          </a:p>
        </p:txBody>
      </p:sp>
      <p:sp>
        <p:nvSpPr>
          <p:cNvPr id="34" name="Text Box 12"/>
          <p:cNvSpPr txBox="1">
            <a:spLocks noChangeArrowheads="1"/>
          </p:cNvSpPr>
          <p:nvPr/>
        </p:nvSpPr>
        <p:spPr bwMode="auto">
          <a:xfrm>
            <a:off x="46210" y="5229200"/>
            <a:ext cx="1069406" cy="822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zh-CN" altLang="zh-CN" sz="36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35" name="Text Box 13"/>
          <p:cNvSpPr txBox="1">
            <a:spLocks noChangeArrowheads="1"/>
          </p:cNvSpPr>
          <p:nvPr/>
        </p:nvSpPr>
        <p:spPr bwMode="auto">
          <a:xfrm>
            <a:off x="3851920" y="5513573"/>
            <a:ext cx="993621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zh-CN" sz="360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1</a:t>
            </a:r>
          </a:p>
        </p:txBody>
      </p:sp>
      <p:sp>
        <p:nvSpPr>
          <p:cNvPr id="36" name="Text Box 14"/>
          <p:cNvSpPr txBox="1">
            <a:spLocks noChangeArrowheads="1"/>
          </p:cNvSpPr>
          <p:nvPr/>
        </p:nvSpPr>
        <p:spPr bwMode="auto">
          <a:xfrm>
            <a:off x="7911873" y="5444784"/>
            <a:ext cx="764583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utoUpdateAnimBg="0"/>
      <p:bldP spid="28" grpId="0" autoUpdateAnimBg="0"/>
      <p:bldP spid="30" grpId="0" autoUpdateAnimBg="0"/>
      <p:bldP spid="31" grpId="0" autoUpdateAnimBg="0"/>
      <p:bldP spid="32" grpId="0" autoUpdateAnimBg="0"/>
      <p:bldP spid="34" grpId="0" autoUpdateAnimBg="0"/>
      <p:bldP spid="35" grpId="0" autoUpdateAnimBg="0"/>
      <p:bldP spid="36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1" name="Rectangle 3"/>
          <p:cNvSpPr>
            <a:spLocks noChangeArrowheads="1"/>
          </p:cNvSpPr>
          <p:nvPr/>
        </p:nvSpPr>
        <p:spPr bwMode="auto">
          <a:xfrm>
            <a:off x="125554" y="967285"/>
            <a:ext cx="8010824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zh-CN" sz="3200" dirty="0">
                <a:solidFill>
                  <a:schemeClr val="tx1"/>
                </a:solidFill>
                <a:latin typeface="+mn-ea"/>
                <a:ea typeface="+mn-ea"/>
              </a:rPr>
              <a:t>2.</a:t>
            </a:r>
            <a:r>
              <a:rPr lang="zh-CN" altLang="zh-CN" sz="3200" dirty="0">
                <a:solidFill>
                  <a:srgbClr val="FF3399"/>
                </a:solidFill>
                <a:latin typeface="+mn-ea"/>
                <a:ea typeface="+mn-ea"/>
              </a:rPr>
              <a:t>（重点题）</a:t>
            </a:r>
            <a:r>
              <a:rPr lang="zh-CN" altLang="zh-CN" sz="3200" dirty="0">
                <a:solidFill>
                  <a:schemeClr val="tx1"/>
                </a:solidFill>
                <a:latin typeface="+mn-ea"/>
                <a:ea typeface="+mn-ea"/>
              </a:rPr>
              <a:t>写出下列各数的因数和倍数。</a:t>
            </a:r>
          </a:p>
        </p:txBody>
      </p:sp>
      <p:graphicFrame>
        <p:nvGraphicFramePr>
          <p:cNvPr id="25" name="Group 4"/>
          <p:cNvGraphicFramePr>
            <a:graphicFrameLocks noGrp="1"/>
          </p:cNvGraphicFramePr>
          <p:nvPr/>
        </p:nvGraphicFramePr>
        <p:xfrm>
          <a:off x="107504" y="1628800"/>
          <a:ext cx="8857108" cy="4435236"/>
        </p:xfrm>
        <a:graphic>
          <a:graphicData uri="http://schemas.openxmlformats.org/drawingml/2006/table">
            <a:tbl>
              <a:tblPr/>
              <a:tblGrid>
                <a:gridCol w="908462"/>
                <a:gridCol w="2799615"/>
                <a:gridCol w="5149031"/>
              </a:tblGrid>
              <a:tr h="721804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因数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倍数（从小到大依次写出5个）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717494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4</a:t>
                      </a: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721804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7</a:t>
                      </a: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721804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16</a:t>
                      </a: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717494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20</a:t>
                      </a: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  <p:sp>
        <p:nvSpPr>
          <p:cNvPr id="29" name="Text Box 30"/>
          <p:cNvSpPr txBox="1">
            <a:spLocks noChangeArrowheads="1"/>
          </p:cNvSpPr>
          <p:nvPr/>
        </p:nvSpPr>
        <p:spPr bwMode="auto">
          <a:xfrm>
            <a:off x="1403176" y="3130075"/>
            <a:ext cx="2305050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dirty="0">
                <a:latin typeface="Arial" panose="020B0604020202020204" pitchFamily="34" charset="0"/>
              </a:rPr>
              <a:t>1，2，4</a:t>
            </a:r>
          </a:p>
        </p:txBody>
      </p:sp>
      <p:sp>
        <p:nvSpPr>
          <p:cNvPr id="30" name="Text Box 31"/>
          <p:cNvSpPr txBox="1">
            <a:spLocks noChangeArrowheads="1"/>
          </p:cNvSpPr>
          <p:nvPr/>
        </p:nvSpPr>
        <p:spPr bwMode="auto">
          <a:xfrm>
            <a:off x="4140026" y="3117375"/>
            <a:ext cx="3816350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3200" dirty="0">
                <a:latin typeface="Arial" panose="020B0604020202020204" pitchFamily="34" charset="0"/>
              </a:rPr>
              <a:t>4，8，12，16，20</a:t>
            </a:r>
          </a:p>
        </p:txBody>
      </p:sp>
      <p:sp>
        <p:nvSpPr>
          <p:cNvPr id="31" name="Text Box 32"/>
          <p:cNvSpPr txBox="1">
            <a:spLocks noChangeArrowheads="1"/>
          </p:cNvSpPr>
          <p:nvPr/>
        </p:nvSpPr>
        <p:spPr bwMode="auto">
          <a:xfrm>
            <a:off x="1619051" y="3861048"/>
            <a:ext cx="1512887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dirty="0">
                <a:latin typeface="Arial" panose="020B0604020202020204" pitchFamily="34" charset="0"/>
              </a:rPr>
              <a:t>1，7</a:t>
            </a:r>
          </a:p>
        </p:txBody>
      </p:sp>
      <p:sp>
        <p:nvSpPr>
          <p:cNvPr id="32" name="Text Box 33"/>
          <p:cNvSpPr txBox="1">
            <a:spLocks noChangeArrowheads="1"/>
          </p:cNvSpPr>
          <p:nvPr/>
        </p:nvSpPr>
        <p:spPr bwMode="auto">
          <a:xfrm>
            <a:off x="4139952" y="3861048"/>
            <a:ext cx="4176713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3200" dirty="0">
                <a:latin typeface="Arial" panose="020B0604020202020204" pitchFamily="34" charset="0"/>
              </a:rPr>
              <a:t>7，14，21，28，35</a:t>
            </a:r>
          </a:p>
        </p:txBody>
      </p:sp>
      <p:sp>
        <p:nvSpPr>
          <p:cNvPr id="33" name="Text Box 34"/>
          <p:cNvSpPr txBox="1">
            <a:spLocks noChangeArrowheads="1"/>
          </p:cNvSpPr>
          <p:nvPr/>
        </p:nvSpPr>
        <p:spPr bwMode="auto">
          <a:xfrm>
            <a:off x="1331664" y="4596057"/>
            <a:ext cx="2016125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3200">
                <a:latin typeface="Arial" panose="020B0604020202020204" pitchFamily="34" charset="0"/>
              </a:rPr>
              <a:t>1,2,4,8,16</a:t>
            </a:r>
          </a:p>
        </p:txBody>
      </p:sp>
      <p:sp>
        <p:nvSpPr>
          <p:cNvPr id="34" name="Text Box 35"/>
          <p:cNvSpPr txBox="1">
            <a:spLocks noChangeArrowheads="1"/>
          </p:cNvSpPr>
          <p:nvPr/>
        </p:nvSpPr>
        <p:spPr bwMode="auto">
          <a:xfrm>
            <a:off x="4067497" y="4642243"/>
            <a:ext cx="4752975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3200" dirty="0">
                <a:latin typeface="Arial" panose="020B0604020202020204" pitchFamily="34" charset="0"/>
              </a:rPr>
              <a:t>16，32，48，64，80</a:t>
            </a:r>
          </a:p>
        </p:txBody>
      </p:sp>
      <p:sp>
        <p:nvSpPr>
          <p:cNvPr id="35" name="Text Box 36"/>
          <p:cNvSpPr txBox="1">
            <a:spLocks noChangeArrowheads="1"/>
          </p:cNvSpPr>
          <p:nvPr/>
        </p:nvSpPr>
        <p:spPr bwMode="auto">
          <a:xfrm>
            <a:off x="1115318" y="5274440"/>
            <a:ext cx="2808287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dirty="0">
                <a:latin typeface="Arial" panose="020B0604020202020204" pitchFamily="34" charset="0"/>
              </a:rPr>
              <a:t>1,2,4,5,10,20</a:t>
            </a:r>
          </a:p>
        </p:txBody>
      </p:sp>
      <p:sp>
        <p:nvSpPr>
          <p:cNvPr id="36" name="Text Box 37"/>
          <p:cNvSpPr txBox="1">
            <a:spLocks noChangeArrowheads="1"/>
          </p:cNvSpPr>
          <p:nvPr/>
        </p:nvSpPr>
        <p:spPr bwMode="auto">
          <a:xfrm>
            <a:off x="4067249" y="5290315"/>
            <a:ext cx="4321175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dirty="0">
                <a:latin typeface="Arial" panose="020B0604020202020204" pitchFamily="34" charset="0"/>
              </a:rPr>
              <a:t>20，40，60，80，100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utoUpdateAnimBg="0"/>
      <p:bldP spid="30" grpId="0" autoUpdateAnimBg="0"/>
      <p:bldP spid="31" grpId="0" autoUpdateAnimBg="0"/>
      <p:bldP spid="32" grpId="0" autoUpdateAnimBg="0"/>
      <p:bldP spid="33" grpId="0" autoUpdateAnimBg="0"/>
      <p:bldP spid="34" grpId="0" autoUpdateAnimBg="0"/>
      <p:bldP spid="35" grpId="0" autoUpdateAnimBg="0"/>
      <p:bldP spid="36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8"/>
          <p:cNvGrpSpPr/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10" name="TextBox 14"/>
          <p:cNvSpPr txBox="1"/>
          <p:nvPr/>
        </p:nvSpPr>
        <p:spPr>
          <a:xfrm>
            <a:off x="251520" y="1458650"/>
            <a:ext cx="799288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en-US" altLang="zh-CN" sz="3600" i="1" dirty="0"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zh-CN" altLang="zh-CN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书上把算式分成了几类</a:t>
            </a:r>
            <a:r>
              <a:rPr lang="en-US" altLang="zh-CN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r>
              <a:rPr lang="zh-CN" altLang="zh-CN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分类的依据是什么</a:t>
            </a:r>
            <a:r>
              <a:rPr lang="en-US" altLang="zh-CN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endParaRPr lang="zh-CN" altLang="en-US" sz="36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0" name="TextBox 14"/>
          <p:cNvSpPr txBox="1"/>
          <p:nvPr/>
        </p:nvSpPr>
        <p:spPr>
          <a:xfrm>
            <a:off x="2123728" y="751207"/>
            <a:ext cx="35061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自学教材第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1" name="TextBox 14"/>
          <p:cNvSpPr txBox="1"/>
          <p:nvPr/>
        </p:nvSpPr>
        <p:spPr>
          <a:xfrm>
            <a:off x="323528" y="3042826"/>
            <a:ext cx="835292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根据书上第一类的算式在小组里说一说</a:t>
            </a:r>
            <a:r>
              <a:rPr lang="en-US" altLang="zh-CN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:</a:t>
            </a:r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每个算式中谁是谁的因数</a:t>
            </a:r>
            <a:r>
              <a:rPr lang="en-US" altLang="zh-CN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谁是谁的倍数</a:t>
            </a:r>
            <a:r>
              <a:rPr lang="en-US" altLang="zh-CN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endParaRPr lang="zh-CN" altLang="en-US" sz="36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2" name="TextBox 14"/>
          <p:cNvSpPr txBox="1"/>
          <p:nvPr/>
        </p:nvSpPr>
        <p:spPr>
          <a:xfrm>
            <a:off x="395537" y="5085184"/>
            <a:ext cx="83529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根据自己的理解说出因数、倍数的概念。</a:t>
            </a:r>
            <a:endParaRPr lang="zh-CN" altLang="en-US" sz="36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1" grpId="0"/>
      <p:bldP spid="5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/>
          <p:nvPr/>
        </p:nvGrpSpPr>
        <p:grpSpPr bwMode="auto">
          <a:xfrm>
            <a:off x="7740352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48" name="Rectangle 2"/>
          <p:cNvSpPr>
            <a:spLocks noChangeArrowheads="1"/>
          </p:cNvSpPr>
          <p:nvPr/>
        </p:nvSpPr>
        <p:spPr bwMode="auto">
          <a:xfrm>
            <a:off x="107504" y="692696"/>
            <a:ext cx="63150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r>
              <a:rPr lang="zh-CN" altLang="zh-CN" sz="3600" dirty="0" smtClean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3.</a:t>
            </a:r>
            <a:r>
              <a:rPr lang="zh-CN" altLang="zh-CN" sz="3600" dirty="0" smtClean="0">
                <a:solidFill>
                  <a:srgbClr val="FF3399"/>
                </a:solidFill>
                <a:latin typeface="Arial" panose="020B0604020202020204" pitchFamily="34" charset="0"/>
                <a:ea typeface="楷体_GB2312" pitchFamily="49" charset="-122"/>
              </a:rPr>
              <a:t>（变式题）</a:t>
            </a:r>
            <a:r>
              <a:rPr lang="zh-CN" altLang="zh-CN" sz="3600" dirty="0" smtClean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连一连。</a:t>
            </a:r>
          </a:p>
        </p:txBody>
      </p:sp>
      <p:sp>
        <p:nvSpPr>
          <p:cNvPr id="50" name="Line 4"/>
          <p:cNvSpPr>
            <a:spLocks noChangeShapeType="1"/>
          </p:cNvSpPr>
          <p:nvPr/>
        </p:nvSpPr>
        <p:spPr bwMode="auto">
          <a:xfrm flipH="1">
            <a:off x="1547663" y="2205037"/>
            <a:ext cx="1215197" cy="847928"/>
          </a:xfrm>
          <a:prstGeom prst="line">
            <a:avLst/>
          </a:prstGeom>
          <a:noFill/>
          <a:ln w="34925" cmpd="sng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en-US" sz="3600" smtClean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1" name="Line 5"/>
          <p:cNvSpPr>
            <a:spLocks noChangeShapeType="1"/>
          </p:cNvSpPr>
          <p:nvPr/>
        </p:nvSpPr>
        <p:spPr bwMode="auto">
          <a:xfrm flipH="1">
            <a:off x="1547663" y="2205037"/>
            <a:ext cx="2656824" cy="847928"/>
          </a:xfrm>
          <a:prstGeom prst="line">
            <a:avLst/>
          </a:prstGeom>
          <a:noFill/>
          <a:ln w="34925" cmpd="sng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en-US" sz="3600" smtClean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2" name="Line 6"/>
          <p:cNvSpPr>
            <a:spLocks noChangeShapeType="1"/>
          </p:cNvSpPr>
          <p:nvPr/>
        </p:nvSpPr>
        <p:spPr bwMode="auto">
          <a:xfrm flipH="1">
            <a:off x="1547664" y="2132012"/>
            <a:ext cx="3960862" cy="920953"/>
          </a:xfrm>
          <a:prstGeom prst="line">
            <a:avLst/>
          </a:prstGeom>
          <a:noFill/>
          <a:ln w="34925" cmpd="sng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en-US" sz="3600" smtClean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6" name="Line 10"/>
          <p:cNvSpPr>
            <a:spLocks noChangeShapeType="1"/>
          </p:cNvSpPr>
          <p:nvPr/>
        </p:nvSpPr>
        <p:spPr bwMode="auto">
          <a:xfrm flipH="1" flipV="1">
            <a:off x="1440382" y="2132012"/>
            <a:ext cx="2880321" cy="956672"/>
          </a:xfrm>
          <a:prstGeom prst="line">
            <a:avLst/>
          </a:prstGeom>
          <a:noFill/>
          <a:ln w="34925" cmpd="sng">
            <a:solidFill>
              <a:srgbClr val="008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en-US" sz="3600" smtClean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7" name="Line 11"/>
          <p:cNvSpPr>
            <a:spLocks noChangeShapeType="1"/>
          </p:cNvSpPr>
          <p:nvPr/>
        </p:nvSpPr>
        <p:spPr bwMode="auto">
          <a:xfrm flipV="1">
            <a:off x="4356000" y="2205036"/>
            <a:ext cx="2527727" cy="847929"/>
          </a:xfrm>
          <a:prstGeom prst="line">
            <a:avLst/>
          </a:prstGeom>
          <a:noFill/>
          <a:ln w="34925" cmpd="sng">
            <a:solidFill>
              <a:srgbClr val="008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en-US" sz="3600" smtClean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0" name="Line 14"/>
          <p:cNvSpPr>
            <a:spLocks noChangeShapeType="1"/>
          </p:cNvSpPr>
          <p:nvPr/>
        </p:nvSpPr>
        <p:spPr bwMode="auto">
          <a:xfrm flipH="1" flipV="1">
            <a:off x="2762862" y="2205036"/>
            <a:ext cx="4329418" cy="883648"/>
          </a:xfrm>
          <a:prstGeom prst="line">
            <a:avLst/>
          </a:prstGeom>
          <a:noFill/>
          <a:ln w="34925" cmpd="sng">
            <a:solidFill>
              <a:srgbClr val="FFCC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en-US" sz="3600" smtClean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1" name="Line 15"/>
          <p:cNvSpPr>
            <a:spLocks noChangeShapeType="1"/>
          </p:cNvSpPr>
          <p:nvPr/>
        </p:nvSpPr>
        <p:spPr bwMode="auto">
          <a:xfrm flipH="1" flipV="1">
            <a:off x="5580111" y="2132012"/>
            <a:ext cx="1454058" cy="884440"/>
          </a:xfrm>
          <a:prstGeom prst="line">
            <a:avLst/>
          </a:prstGeom>
          <a:noFill/>
          <a:ln w="34925" cmpd="sng">
            <a:solidFill>
              <a:srgbClr val="FFCC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en-US" sz="3600" smtClean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2" name="Line 16"/>
          <p:cNvSpPr>
            <a:spLocks noChangeShapeType="1"/>
          </p:cNvSpPr>
          <p:nvPr/>
        </p:nvSpPr>
        <p:spPr bwMode="auto">
          <a:xfrm flipH="1" flipV="1">
            <a:off x="4204487" y="2205036"/>
            <a:ext cx="2887792" cy="847928"/>
          </a:xfrm>
          <a:prstGeom prst="line">
            <a:avLst/>
          </a:prstGeom>
          <a:noFill/>
          <a:ln w="34925" cmpd="sng">
            <a:solidFill>
              <a:srgbClr val="FFCC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en-US" sz="3600" smtClean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3" name="Line 17"/>
          <p:cNvSpPr>
            <a:spLocks noChangeShapeType="1"/>
          </p:cNvSpPr>
          <p:nvPr/>
        </p:nvSpPr>
        <p:spPr bwMode="auto">
          <a:xfrm flipH="1" flipV="1">
            <a:off x="6883728" y="2205036"/>
            <a:ext cx="208551" cy="883647"/>
          </a:xfrm>
          <a:prstGeom prst="line">
            <a:avLst/>
          </a:prstGeom>
          <a:noFill/>
          <a:ln w="34925" cmpd="sng">
            <a:solidFill>
              <a:srgbClr val="FFCC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en-US" sz="3600" smtClean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15616" y="1630541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30</a:t>
            </a:r>
            <a:endParaRPr lang="zh-CN" altLang="en-US" sz="3600" dirty="0"/>
          </a:p>
        </p:txBody>
      </p:sp>
      <p:sp>
        <p:nvSpPr>
          <p:cNvPr id="67" name="矩形 66"/>
          <p:cNvSpPr/>
          <p:nvPr/>
        </p:nvSpPr>
        <p:spPr>
          <a:xfrm>
            <a:off x="2554311" y="1630541"/>
            <a:ext cx="4171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</a:t>
            </a:r>
            <a:endParaRPr lang="zh-CN" altLang="en-US" sz="3600" dirty="0"/>
          </a:p>
        </p:txBody>
      </p:sp>
      <p:sp>
        <p:nvSpPr>
          <p:cNvPr id="68" name="矩形 67"/>
          <p:cNvSpPr/>
          <p:nvPr/>
        </p:nvSpPr>
        <p:spPr>
          <a:xfrm>
            <a:off x="3995936" y="1630541"/>
            <a:ext cx="4171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2</a:t>
            </a:r>
            <a:endParaRPr lang="zh-CN" altLang="en-US" sz="3600" dirty="0"/>
          </a:p>
        </p:txBody>
      </p:sp>
      <p:sp>
        <p:nvSpPr>
          <p:cNvPr id="69" name="矩形 68"/>
          <p:cNvSpPr/>
          <p:nvPr/>
        </p:nvSpPr>
        <p:spPr>
          <a:xfrm>
            <a:off x="5379034" y="1630541"/>
            <a:ext cx="4171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4</a:t>
            </a:r>
            <a:endParaRPr lang="zh-CN" altLang="en-US" sz="3600" dirty="0"/>
          </a:p>
        </p:txBody>
      </p:sp>
      <p:sp>
        <p:nvSpPr>
          <p:cNvPr id="70" name="矩形 69"/>
          <p:cNvSpPr/>
          <p:nvPr/>
        </p:nvSpPr>
        <p:spPr>
          <a:xfrm>
            <a:off x="6675178" y="1630541"/>
            <a:ext cx="4171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6</a:t>
            </a:r>
            <a:endParaRPr lang="zh-CN" altLang="en-US" sz="3600" dirty="0"/>
          </a:p>
        </p:txBody>
      </p:sp>
      <p:sp>
        <p:nvSpPr>
          <p:cNvPr id="71" name="矩形 70"/>
          <p:cNvSpPr/>
          <p:nvPr/>
        </p:nvSpPr>
        <p:spPr>
          <a:xfrm>
            <a:off x="1130562" y="5086925"/>
            <a:ext cx="4171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8</a:t>
            </a:r>
            <a:endParaRPr lang="zh-CN" altLang="en-US" sz="3600" dirty="0"/>
          </a:p>
        </p:txBody>
      </p:sp>
      <p:sp>
        <p:nvSpPr>
          <p:cNvPr id="72" name="矩形 71"/>
          <p:cNvSpPr/>
          <p:nvPr/>
        </p:nvSpPr>
        <p:spPr>
          <a:xfrm>
            <a:off x="2554311" y="5086925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12</a:t>
            </a:r>
            <a:endParaRPr lang="zh-CN" altLang="en-US" sz="3600" dirty="0"/>
          </a:p>
        </p:txBody>
      </p:sp>
      <p:sp>
        <p:nvSpPr>
          <p:cNvPr id="73" name="矩形 72"/>
          <p:cNvSpPr/>
          <p:nvPr/>
        </p:nvSpPr>
        <p:spPr>
          <a:xfrm>
            <a:off x="3995936" y="5086925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16</a:t>
            </a:r>
            <a:endParaRPr lang="zh-CN" altLang="en-US" sz="3600" dirty="0"/>
          </a:p>
        </p:txBody>
      </p:sp>
      <p:sp>
        <p:nvSpPr>
          <p:cNvPr id="74" name="矩形 73"/>
          <p:cNvSpPr/>
          <p:nvPr/>
        </p:nvSpPr>
        <p:spPr>
          <a:xfrm>
            <a:off x="5379034" y="5086925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2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4</a:t>
            </a:r>
            <a:endParaRPr lang="zh-CN" altLang="en-US" sz="3600" dirty="0"/>
          </a:p>
        </p:txBody>
      </p:sp>
      <p:sp>
        <p:nvSpPr>
          <p:cNvPr id="75" name="矩形 74"/>
          <p:cNvSpPr/>
          <p:nvPr/>
        </p:nvSpPr>
        <p:spPr>
          <a:xfrm>
            <a:off x="6675178" y="5086925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32</a:t>
            </a:r>
            <a:endParaRPr lang="zh-CN" altLang="en-US" sz="3600" dirty="0"/>
          </a:p>
        </p:txBody>
      </p:sp>
      <p:sp>
        <p:nvSpPr>
          <p:cNvPr id="76" name="矩形 75"/>
          <p:cNvSpPr/>
          <p:nvPr/>
        </p:nvSpPr>
        <p:spPr>
          <a:xfrm>
            <a:off x="1087817" y="2924944"/>
            <a:ext cx="11799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32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的因数</a:t>
            </a:r>
            <a:endParaRPr lang="zh-CN" altLang="en-US" sz="3600" dirty="0"/>
          </a:p>
        </p:txBody>
      </p:sp>
      <p:sp>
        <p:nvSpPr>
          <p:cNvPr id="77" name="矩形 76"/>
          <p:cNvSpPr/>
          <p:nvPr/>
        </p:nvSpPr>
        <p:spPr>
          <a:xfrm>
            <a:off x="3851920" y="2924944"/>
            <a:ext cx="11799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6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的倍数</a:t>
            </a:r>
            <a:endParaRPr lang="zh-CN" altLang="en-US" sz="3600" dirty="0"/>
          </a:p>
        </p:txBody>
      </p:sp>
      <p:sp>
        <p:nvSpPr>
          <p:cNvPr id="78" name="矩形 77"/>
          <p:cNvSpPr/>
          <p:nvPr/>
        </p:nvSpPr>
        <p:spPr>
          <a:xfrm>
            <a:off x="6444208" y="2924944"/>
            <a:ext cx="11799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24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的因数</a:t>
            </a:r>
            <a:endParaRPr lang="zh-CN" altLang="en-US" sz="3600" dirty="0"/>
          </a:p>
        </p:txBody>
      </p:sp>
      <p:sp>
        <p:nvSpPr>
          <p:cNvPr id="79" name="Line 7"/>
          <p:cNvSpPr>
            <a:spLocks noChangeShapeType="1"/>
          </p:cNvSpPr>
          <p:nvPr/>
        </p:nvSpPr>
        <p:spPr bwMode="auto">
          <a:xfrm flipH="1">
            <a:off x="1339113" y="4077519"/>
            <a:ext cx="280435" cy="1009406"/>
          </a:xfrm>
          <a:prstGeom prst="line">
            <a:avLst/>
          </a:prstGeom>
          <a:noFill/>
          <a:ln w="34925" cmpd="sng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en-US" sz="3600" smtClean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0" name="Line 8"/>
          <p:cNvSpPr>
            <a:spLocks noChangeShapeType="1"/>
          </p:cNvSpPr>
          <p:nvPr/>
        </p:nvSpPr>
        <p:spPr bwMode="auto">
          <a:xfrm>
            <a:off x="1619548" y="4077519"/>
            <a:ext cx="2736452" cy="1009405"/>
          </a:xfrm>
          <a:prstGeom prst="line">
            <a:avLst/>
          </a:prstGeom>
          <a:noFill/>
          <a:ln w="34925" cmpd="sng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en-US" sz="3600" smtClean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" name="Line 9"/>
          <p:cNvSpPr>
            <a:spLocks noChangeShapeType="1"/>
          </p:cNvSpPr>
          <p:nvPr/>
        </p:nvSpPr>
        <p:spPr bwMode="auto">
          <a:xfrm>
            <a:off x="1619548" y="4077519"/>
            <a:ext cx="5368455" cy="1009406"/>
          </a:xfrm>
          <a:prstGeom prst="line">
            <a:avLst/>
          </a:prstGeom>
          <a:noFill/>
          <a:ln w="34925" cmpd="sng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en-US" sz="3600" smtClean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2" name="Line 12"/>
          <p:cNvSpPr>
            <a:spLocks noChangeShapeType="1"/>
          </p:cNvSpPr>
          <p:nvPr/>
        </p:nvSpPr>
        <p:spPr bwMode="auto">
          <a:xfrm flipH="1">
            <a:off x="2879079" y="3969444"/>
            <a:ext cx="1476920" cy="1187574"/>
          </a:xfrm>
          <a:prstGeom prst="line">
            <a:avLst/>
          </a:prstGeom>
          <a:noFill/>
          <a:ln w="34925" cmpd="sng">
            <a:solidFill>
              <a:srgbClr val="008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en-US" sz="3600" smtClean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3" name="Line 13"/>
          <p:cNvSpPr>
            <a:spLocks noChangeShapeType="1"/>
          </p:cNvSpPr>
          <p:nvPr/>
        </p:nvSpPr>
        <p:spPr bwMode="auto">
          <a:xfrm>
            <a:off x="4361592" y="3969445"/>
            <a:ext cx="1342210" cy="1187573"/>
          </a:xfrm>
          <a:prstGeom prst="line">
            <a:avLst/>
          </a:prstGeom>
          <a:noFill/>
          <a:ln w="34925" cmpd="sng">
            <a:solidFill>
              <a:srgbClr val="008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en-US" sz="3600" smtClean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4" name="Line 18"/>
          <p:cNvSpPr>
            <a:spLocks noChangeShapeType="1"/>
          </p:cNvSpPr>
          <p:nvPr/>
        </p:nvSpPr>
        <p:spPr bwMode="auto">
          <a:xfrm flipH="1">
            <a:off x="1339111" y="4077519"/>
            <a:ext cx="5648889" cy="1044451"/>
          </a:xfrm>
          <a:prstGeom prst="line">
            <a:avLst/>
          </a:prstGeom>
          <a:noFill/>
          <a:ln w="34925" cmpd="sng">
            <a:solidFill>
              <a:srgbClr val="FFCC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en-US" sz="3600" smtClean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5" name="Line 19"/>
          <p:cNvSpPr>
            <a:spLocks noChangeShapeType="1"/>
          </p:cNvSpPr>
          <p:nvPr/>
        </p:nvSpPr>
        <p:spPr bwMode="auto">
          <a:xfrm flipH="1">
            <a:off x="2880542" y="4077519"/>
            <a:ext cx="4107458" cy="1079499"/>
          </a:xfrm>
          <a:prstGeom prst="line">
            <a:avLst/>
          </a:prstGeom>
          <a:noFill/>
          <a:ln w="34925" cmpd="sng">
            <a:solidFill>
              <a:srgbClr val="FFCC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en-US" sz="3600" smtClean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6" name="Line 20"/>
          <p:cNvSpPr>
            <a:spLocks noChangeShapeType="1"/>
          </p:cNvSpPr>
          <p:nvPr/>
        </p:nvSpPr>
        <p:spPr bwMode="auto">
          <a:xfrm flipH="1">
            <a:off x="5648382" y="4077519"/>
            <a:ext cx="1339619" cy="1079499"/>
          </a:xfrm>
          <a:prstGeom prst="line">
            <a:avLst/>
          </a:prstGeom>
          <a:noFill/>
          <a:ln w="34925" cmpd="sng">
            <a:solidFill>
              <a:srgbClr val="FFCC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endParaRPr lang="zh-CN" altLang="en-US" sz="3600" smtClean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52" grpId="0" animBg="1"/>
      <p:bldP spid="56" grpId="0" animBg="1"/>
      <p:bldP spid="57" grpId="0" animBg="1"/>
      <p:bldP spid="60" grpId="0" animBg="1"/>
      <p:bldP spid="61" grpId="0" animBg="1"/>
      <p:bldP spid="62" grpId="0" animBg="1"/>
      <p:bldP spid="63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35818" y="692696"/>
            <a:ext cx="7920558" cy="2587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dirty="0" smtClean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4.</a:t>
            </a:r>
            <a:r>
              <a:rPr lang="zh-CN" altLang="zh-CN" sz="3600" dirty="0" smtClean="0">
                <a:solidFill>
                  <a:srgbClr val="FF3399"/>
                </a:solidFill>
                <a:latin typeface="Arial" panose="020B0604020202020204" pitchFamily="34" charset="0"/>
                <a:ea typeface="楷体_GB2312" pitchFamily="49" charset="-122"/>
              </a:rPr>
              <a:t>（探究题）</a:t>
            </a:r>
            <a:r>
              <a:rPr lang="zh-CN" altLang="zh-CN" sz="3600" dirty="0" smtClean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28的最大因数和最小倍数的和是多少？ 它们的差是多少？它们的商呢？</a:t>
            </a: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2411437" y="3866805"/>
            <a:ext cx="4968875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它们的和是56。</a:t>
            </a: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2433380" y="4731792"/>
            <a:ext cx="35274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它们的差是0。</a:t>
            </a:r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2433380" y="5523954"/>
            <a:ext cx="35274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它们的商是1。</a:t>
            </a:r>
          </a:p>
        </p:txBody>
      </p:sp>
      <p:sp>
        <p:nvSpPr>
          <p:cNvPr id="2" name="矩形 1"/>
          <p:cNvSpPr/>
          <p:nvPr/>
        </p:nvSpPr>
        <p:spPr>
          <a:xfrm>
            <a:off x="2433380" y="2598046"/>
            <a:ext cx="44534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28的最大因数是28，</a:t>
            </a:r>
          </a:p>
        </p:txBody>
      </p:sp>
      <p:sp>
        <p:nvSpPr>
          <p:cNvPr id="3" name="矩形 2"/>
          <p:cNvSpPr/>
          <p:nvPr/>
        </p:nvSpPr>
        <p:spPr>
          <a:xfrm>
            <a:off x="2388235" y="3244377"/>
            <a:ext cx="34772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最小倍数是28，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utoUpdateAnimBg="0"/>
      <p:bldP spid="16" grpId="0" autoUpdateAnimBg="0"/>
      <p:bldP spid="17" grpId="0" autoUpdateAnimBg="0"/>
      <p:bldP spid="2" grpId="0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-36512" y="625472"/>
            <a:ext cx="8281988" cy="2587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dirty="0" smtClean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5.</a:t>
            </a:r>
            <a:r>
              <a:rPr lang="zh-CN" altLang="zh-CN" sz="3600" dirty="0" smtClean="0">
                <a:solidFill>
                  <a:srgbClr val="FF3399"/>
                </a:solidFill>
                <a:latin typeface="Arial" panose="020B0604020202020204" pitchFamily="34" charset="0"/>
                <a:ea typeface="楷体_GB2312" pitchFamily="49" charset="-122"/>
              </a:rPr>
              <a:t>（难点题）</a:t>
            </a:r>
            <a:r>
              <a:rPr lang="zh-CN" altLang="zh-CN" sz="3600" dirty="0" smtClean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五年级有学生54人，把他们平均分成几个学习小组，每组多于3人且少于8人，那么可以分成几个小组呢？</a:t>
            </a: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197410" y="2852936"/>
            <a:ext cx="8479046" cy="1941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4000" dirty="0" smtClean="0">
                <a:solidFill>
                  <a:srgbClr val="000000"/>
                </a:solidFill>
                <a:latin typeface="+mn-ea"/>
                <a:ea typeface="+mn-ea"/>
              </a:rPr>
              <a:t>   </a:t>
            </a:r>
            <a:r>
              <a:rPr lang="zh-CN" altLang="zh-CN" sz="4000" dirty="0" smtClean="0">
                <a:solidFill>
                  <a:srgbClr val="FF0000"/>
                </a:solidFill>
                <a:latin typeface="+mn-ea"/>
                <a:ea typeface="+mn-ea"/>
              </a:rPr>
              <a:t>因为54的因数中，大于3且小于8的因数是6，所以每组6人，可以分成：</a:t>
            </a:r>
          </a:p>
        </p:txBody>
      </p:sp>
      <p:sp>
        <p:nvSpPr>
          <p:cNvPr id="2" name="矩形 1"/>
          <p:cNvSpPr/>
          <p:nvPr/>
        </p:nvSpPr>
        <p:spPr>
          <a:xfrm>
            <a:off x="217539" y="4593322"/>
            <a:ext cx="14734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rgbClr val="FF0000"/>
                </a:solidFill>
                <a:latin typeface="+mn-ea"/>
                <a:ea typeface="+mn-ea"/>
              </a:rPr>
              <a:t>54÷6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79403" y="4584266"/>
            <a:ext cx="275908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rgbClr val="FF0000"/>
                </a:solidFill>
                <a:latin typeface="+mn-ea"/>
                <a:ea typeface="+mn-ea"/>
              </a:rPr>
              <a:t>=9个</a:t>
            </a:r>
            <a:r>
              <a:rPr lang="zh-CN" altLang="zh-CN" sz="4000" dirty="0" smtClean="0">
                <a:solidFill>
                  <a:srgbClr val="FF0000"/>
                </a:solidFill>
                <a:latin typeface="+mn-ea"/>
                <a:ea typeface="+mn-ea"/>
              </a:rPr>
              <a:t>小组</a:t>
            </a:r>
            <a:r>
              <a:rPr lang="zh-CN" altLang="en-US" sz="4000" dirty="0" smtClean="0">
                <a:solidFill>
                  <a:srgbClr val="FF0000"/>
                </a:solidFill>
                <a:latin typeface="+mn-ea"/>
                <a:ea typeface="+mn-ea"/>
              </a:rPr>
              <a:t>。</a:t>
            </a:r>
            <a:endParaRPr lang="zh-CN" altLang="zh-CN" sz="40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9512" y="5385410"/>
            <a:ext cx="558838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+mn-ea"/>
                <a:ea typeface="+mn-ea"/>
              </a:rPr>
              <a:t>答：</a:t>
            </a:r>
            <a:r>
              <a:rPr lang="zh-CN" altLang="zh-CN" sz="4000" dirty="0" smtClean="0">
                <a:solidFill>
                  <a:srgbClr val="FF0000"/>
                </a:solidFill>
                <a:latin typeface="+mn-ea"/>
                <a:ea typeface="+mn-ea"/>
              </a:rPr>
              <a:t>可以分成</a:t>
            </a:r>
            <a:r>
              <a:rPr lang="en-US" altLang="zh-CN" sz="4000" dirty="0" smtClean="0">
                <a:solidFill>
                  <a:srgbClr val="FF0000"/>
                </a:solidFill>
                <a:latin typeface="+mn-ea"/>
                <a:ea typeface="+mn-ea"/>
              </a:rPr>
              <a:t>9</a:t>
            </a:r>
            <a:r>
              <a:rPr lang="zh-CN" altLang="zh-CN" sz="4000" dirty="0" smtClean="0">
                <a:solidFill>
                  <a:srgbClr val="FF0000"/>
                </a:solidFill>
                <a:latin typeface="+mn-ea"/>
                <a:ea typeface="+mn-ea"/>
              </a:rPr>
              <a:t>个小组</a:t>
            </a:r>
            <a:r>
              <a:rPr lang="zh-CN" altLang="en-US" sz="4000" dirty="0" smtClean="0">
                <a:solidFill>
                  <a:srgbClr val="FF0000"/>
                </a:solidFill>
                <a:latin typeface="+mn-ea"/>
                <a:ea typeface="+mn-ea"/>
              </a:rPr>
              <a:t>。</a:t>
            </a:r>
            <a:endParaRPr lang="zh-CN" altLang="en-US" sz="40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utoUpdateAnimBg="0"/>
      <p:bldP spid="2" grpId="0"/>
      <p:bldP spid="3" grpId="0"/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sp>
        <p:nvSpPr>
          <p:cNvPr id="25" name="Rectangle 3"/>
          <p:cNvSpPr>
            <a:spLocks noChangeArrowheads="1"/>
          </p:cNvSpPr>
          <p:nvPr/>
        </p:nvSpPr>
        <p:spPr bwMode="auto">
          <a:xfrm>
            <a:off x="35496" y="1052736"/>
            <a:ext cx="8642350" cy="2556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zh-CN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6.</a:t>
            </a:r>
            <a:r>
              <a:rPr lang="zh-CN" altLang="zh-CN" sz="3200" dirty="0" smtClean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（情景题）</a:t>
            </a:r>
            <a:r>
              <a:rPr lang="zh-CN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体育课上，43名学生面向老师站成一行，按老师口令，从左到右报数：1,2,3……然后，老师让所报的数是4的倍数的同学向右转，接着又让所报的数是3的倍数的同学向后转，现在面向老师的学生有多少人？</a:t>
            </a:r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35496" y="3501008"/>
            <a:ext cx="8736985" cy="1694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因为1</a:t>
            </a:r>
            <a:r>
              <a:rPr lang="en-US" altLang="zh-CN" sz="4000" dirty="0" smtClean="0">
                <a:solidFill>
                  <a:srgbClr val="FF0000"/>
                </a:solidFill>
                <a:latin typeface="+mn-ea"/>
                <a:ea typeface="+mn-ea"/>
              </a:rPr>
              <a:t>～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43中4的倍数有10个，3的倍数有14个，</a:t>
            </a:r>
          </a:p>
          <a:p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既是4的倍数又是3的倍数的数有3个，所以现</a:t>
            </a:r>
          </a:p>
          <a:p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在面向老师的同学有</a:t>
            </a:r>
          </a:p>
        </p:txBody>
      </p:sp>
      <p:sp>
        <p:nvSpPr>
          <p:cNvPr id="3" name="矩形 2"/>
          <p:cNvSpPr/>
          <p:nvPr/>
        </p:nvSpPr>
        <p:spPr>
          <a:xfrm>
            <a:off x="3867167" y="4631227"/>
            <a:ext cx="22525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43-14-10+3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20215" y="4631227"/>
            <a:ext cx="20409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=22（人）</a:t>
            </a:r>
          </a:p>
        </p:txBody>
      </p:sp>
      <p:sp>
        <p:nvSpPr>
          <p:cNvPr id="5" name="矩形 4"/>
          <p:cNvSpPr/>
          <p:nvPr/>
        </p:nvSpPr>
        <p:spPr>
          <a:xfrm>
            <a:off x="197387" y="5218235"/>
            <a:ext cx="63658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n-ea"/>
              </a:rPr>
              <a:t>答：</a:t>
            </a:r>
            <a:r>
              <a:rPr lang="zh-CN" altLang="zh-CN" sz="3200" dirty="0" smtClean="0">
                <a:solidFill>
                  <a:srgbClr val="FF0000"/>
                </a:solidFill>
                <a:latin typeface="+mn-ea"/>
              </a:rPr>
              <a:t>现在</a:t>
            </a:r>
            <a:r>
              <a:rPr lang="zh-CN" altLang="zh-CN" sz="3200" dirty="0">
                <a:solidFill>
                  <a:srgbClr val="FF0000"/>
                </a:solidFill>
                <a:latin typeface="+mn-ea"/>
              </a:rPr>
              <a:t>面向老师的学生</a:t>
            </a:r>
            <a:r>
              <a:rPr lang="zh-CN" altLang="zh-CN" sz="3200" dirty="0" smtClean="0">
                <a:solidFill>
                  <a:srgbClr val="FF0000"/>
                </a:solidFill>
                <a:latin typeface="+mn-ea"/>
              </a:rPr>
              <a:t>有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</a:rPr>
              <a:t>22</a:t>
            </a:r>
            <a:r>
              <a:rPr lang="zh-CN" altLang="zh-CN" sz="3200" dirty="0" smtClean="0">
                <a:solidFill>
                  <a:srgbClr val="FF0000"/>
                </a:solidFill>
                <a:latin typeface="+mn-ea"/>
              </a:rPr>
              <a:t>人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</a:rPr>
              <a:t>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utoUpdateAnimBg="0"/>
      <p:bldP spid="3" grpId="0"/>
      <p:bldP spid="4" grpId="0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512763" y="1844675"/>
            <a:ext cx="1966912" cy="712788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tx1"/>
            </a:solidFill>
            <a:miter lim="800000"/>
          </a:ln>
          <a:effectLst/>
        </p:spPr>
        <p:txBody>
          <a:bodyPr wrap="none" lIns="90170" tIns="46990" rIns="90170" bIns="46990">
            <a:spAutoFit/>
          </a:bodyPr>
          <a:lstStyle/>
          <a:p>
            <a:r>
              <a:rPr lang="zh-CN" altLang="zh-CN" sz="4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12÷2=6</a:t>
            </a: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1836738" y="836613"/>
            <a:ext cx="4695814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你能把这些</a:t>
            </a:r>
            <a:r>
              <a:rPr 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算式分类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吗？</a:t>
            </a:r>
            <a:endParaRPr lang="zh-CN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125" name="AutoShape 5"/>
          <p:cNvSpPr>
            <a:spLocks noChangeArrowheads="1"/>
          </p:cNvSpPr>
          <p:nvPr/>
        </p:nvSpPr>
        <p:spPr bwMode="auto">
          <a:xfrm>
            <a:off x="468313" y="909638"/>
            <a:ext cx="1223962" cy="719137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例</a:t>
            </a:r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3714744" y="3143248"/>
            <a:ext cx="2220912" cy="712788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tx1"/>
            </a:solidFill>
            <a:miter lim="800000"/>
          </a:ln>
          <a:effectLst/>
        </p:spPr>
        <p:txBody>
          <a:bodyPr wrap="none" lIns="90170" tIns="46990" rIns="90170" bIns="46990">
            <a:spAutoFit/>
          </a:bodyPr>
          <a:lstStyle/>
          <a:p>
            <a:r>
              <a:rPr lang="zh-CN" altLang="zh-CN" sz="40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9÷5=1.8</a:t>
            </a:r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6459538" y="1828800"/>
            <a:ext cx="1966912" cy="712788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tx1"/>
            </a:solidFill>
            <a:miter lim="800000"/>
          </a:ln>
          <a:effectLst/>
        </p:spPr>
        <p:txBody>
          <a:bodyPr wrap="none" lIns="90170" tIns="46990" rIns="90170" bIns="46990">
            <a:spAutoFit/>
          </a:bodyPr>
          <a:lstStyle/>
          <a:p>
            <a:r>
              <a:rPr lang="zh-CN" altLang="zh-CN" sz="4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30÷6=5</a:t>
            </a:r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6072198" y="3143248"/>
            <a:ext cx="2795587" cy="712788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tx1"/>
            </a:solidFill>
            <a:miter lim="800000"/>
          </a:ln>
          <a:effectLst/>
        </p:spPr>
        <p:txBody>
          <a:bodyPr lIns="90170" tIns="46990" rIns="90170" bIns="46990">
            <a:spAutoFit/>
          </a:bodyPr>
          <a:lstStyle/>
          <a:p>
            <a:r>
              <a:rPr lang="zh-CN" altLang="zh-CN" sz="40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26÷8=3.25</a:t>
            </a:r>
          </a:p>
        </p:txBody>
      </p: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285720" y="3143248"/>
            <a:ext cx="3286116" cy="710451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tx1"/>
            </a:solidFill>
            <a:miter lim="800000"/>
          </a:ln>
          <a:effectLst/>
        </p:spPr>
        <p:txBody>
          <a:bodyPr wrap="square" lIns="90170" tIns="46990" rIns="90170" bIns="46990">
            <a:spAutoFit/>
          </a:bodyPr>
          <a:lstStyle/>
          <a:p>
            <a:r>
              <a:rPr lang="zh-CN" altLang="zh-CN" sz="40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19÷</a:t>
            </a:r>
            <a:r>
              <a:rPr lang="zh-CN" altLang="zh-CN" sz="4000" b="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en-US" altLang="zh-CN" sz="4000" b="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zh-CN" altLang="zh-CN" sz="4000" b="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4000" b="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……5</a:t>
            </a:r>
            <a:endParaRPr lang="zh-CN" altLang="zh-CN" sz="4000" b="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352425" y="4395788"/>
            <a:ext cx="2220913" cy="712787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tx1"/>
            </a:solidFill>
            <a:miter lim="800000"/>
          </a:ln>
          <a:effectLst/>
        </p:spPr>
        <p:txBody>
          <a:bodyPr wrap="none" lIns="90170" tIns="46990" rIns="90170" bIns="46990">
            <a:spAutoFit/>
          </a:bodyPr>
          <a:lstStyle/>
          <a:p>
            <a:r>
              <a:rPr lang="zh-CN" altLang="zh-CN" sz="4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20÷10=2</a:t>
            </a:r>
          </a:p>
        </p:txBody>
      </p:sp>
      <p:sp>
        <p:nvSpPr>
          <p:cNvPr id="5131" name="Rectangle 11"/>
          <p:cNvSpPr>
            <a:spLocks noChangeArrowheads="1"/>
          </p:cNvSpPr>
          <p:nvPr/>
        </p:nvSpPr>
        <p:spPr bwMode="auto">
          <a:xfrm>
            <a:off x="3302000" y="4395788"/>
            <a:ext cx="2222500" cy="712787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tx1"/>
            </a:solidFill>
            <a:miter lim="800000"/>
          </a:ln>
          <a:effectLst/>
        </p:spPr>
        <p:txBody>
          <a:bodyPr wrap="none" lIns="90170" tIns="46990" rIns="90170" bIns="46990">
            <a:spAutoFit/>
          </a:bodyPr>
          <a:lstStyle/>
          <a:p>
            <a:r>
              <a:rPr lang="zh-CN" altLang="zh-CN" sz="4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21÷21=1</a:t>
            </a:r>
          </a:p>
        </p:txBody>
      </p:sp>
      <p:sp>
        <p:nvSpPr>
          <p:cNvPr id="5132" name="Rectangle 12"/>
          <p:cNvSpPr>
            <a:spLocks noChangeArrowheads="1"/>
          </p:cNvSpPr>
          <p:nvPr/>
        </p:nvSpPr>
        <p:spPr bwMode="auto">
          <a:xfrm>
            <a:off x="6426200" y="4378325"/>
            <a:ext cx="1968500" cy="712788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tx1"/>
            </a:solidFill>
            <a:miter lim="800000"/>
          </a:ln>
          <a:effectLst/>
        </p:spPr>
        <p:txBody>
          <a:bodyPr wrap="none" lIns="90170" tIns="46990" rIns="90170" bIns="46990">
            <a:spAutoFit/>
          </a:bodyPr>
          <a:lstStyle/>
          <a:p>
            <a:r>
              <a:rPr lang="zh-CN" altLang="zh-CN" sz="4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63÷9=7</a:t>
            </a: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3000364" y="1857364"/>
            <a:ext cx="3003386" cy="710451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tx1"/>
            </a:solidFill>
            <a:miter lim="800000"/>
          </a:ln>
          <a:effectLst/>
        </p:spPr>
        <p:txBody>
          <a:bodyPr wrap="none" lIns="90170" tIns="46990" rIns="90170" bIns="46990">
            <a:spAutoFit/>
          </a:bodyPr>
          <a:lstStyle/>
          <a:p>
            <a:r>
              <a:rPr lang="en-US" altLang="zh-CN" sz="4000" b="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zh-CN" sz="4000" b="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÷</a:t>
            </a:r>
            <a:r>
              <a:rPr lang="en-US" altLang="zh-CN" sz="4000" b="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zh-CN" sz="4000" b="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en-US" altLang="zh-CN" sz="4000" b="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2……2</a:t>
            </a:r>
            <a:endParaRPr lang="zh-CN" altLang="zh-CN" sz="4000" b="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/>
          <p:cNvSpPr>
            <a:spLocks noChangeArrowheads="1"/>
          </p:cNvSpPr>
          <p:nvPr/>
        </p:nvSpPr>
        <p:spPr bwMode="auto">
          <a:xfrm>
            <a:off x="2195736" y="831851"/>
            <a:ext cx="4320480" cy="609600"/>
          </a:xfrm>
          <a:prstGeom prst="wedgeRoundRectCallout">
            <a:avLst>
              <a:gd name="adj1" fmla="val 44046"/>
              <a:gd name="adj2" fmla="val 99218"/>
              <a:gd name="adj3" fmla="val 16667"/>
            </a:avLst>
          </a:prstGeom>
          <a:solidFill>
            <a:srgbClr val="FFFF00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70" tIns="46990" rIns="90170" bIns="46990" anchor="ctr"/>
          <a:lstStyle/>
          <a:p>
            <a:r>
              <a:rPr lang="zh-CN" sz="3200">
                <a:solidFill>
                  <a:schemeClr val="tx1"/>
                </a:solidFill>
              </a:rPr>
              <a:t>我分成了这样的两类。</a:t>
            </a:r>
          </a:p>
        </p:txBody>
      </p:sp>
      <p:pic>
        <p:nvPicPr>
          <p:cNvPr id="6147" name="Picture 3" descr="9（3）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262" b="46472"/>
          <a:stretch>
            <a:fillRect/>
          </a:stretch>
        </p:blipFill>
        <p:spPr bwMode="auto">
          <a:xfrm>
            <a:off x="6660232" y="476672"/>
            <a:ext cx="1450306" cy="1405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148" name="Group 4"/>
          <p:cNvGraphicFramePr>
            <a:graphicFrameLocks noGrp="1"/>
          </p:cNvGraphicFramePr>
          <p:nvPr/>
        </p:nvGraphicFramePr>
        <p:xfrm>
          <a:off x="467544" y="1928266"/>
          <a:ext cx="8280400" cy="2028825"/>
        </p:xfrm>
        <a:graphic>
          <a:graphicData uri="http://schemas.openxmlformats.org/drawingml/2006/table">
            <a:tbl>
              <a:tblPr/>
              <a:tblGrid>
                <a:gridCol w="1965325"/>
                <a:gridCol w="6315075"/>
              </a:tblGrid>
              <a:tr h="202882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  </a:t>
                      </a:r>
                      <a:r>
                        <a:rPr kumimoji="0" lang="zh-CN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第一类</a:t>
                      </a:r>
                    </a:p>
                  </a:txBody>
                  <a:tcPr marL="0" marR="0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156" name="Rectangle 12"/>
          <p:cNvSpPr>
            <a:spLocks noChangeArrowheads="1"/>
          </p:cNvSpPr>
          <p:nvPr/>
        </p:nvSpPr>
        <p:spPr bwMode="auto">
          <a:xfrm>
            <a:off x="3131369" y="1999704"/>
            <a:ext cx="1957387" cy="703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70" tIns="46990" rIns="90170" bIns="46990">
            <a:spAutoFit/>
          </a:bodyPr>
          <a:lstStyle/>
          <a:p>
            <a:r>
              <a:rPr lang="zh-CN" altLang="zh-CN" sz="40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12÷2=6</a:t>
            </a:r>
          </a:p>
        </p:txBody>
      </p:sp>
      <p:sp>
        <p:nvSpPr>
          <p:cNvPr id="6157" name="Rectangle 13"/>
          <p:cNvSpPr>
            <a:spLocks noChangeArrowheads="1"/>
          </p:cNvSpPr>
          <p:nvPr/>
        </p:nvSpPr>
        <p:spPr bwMode="auto">
          <a:xfrm>
            <a:off x="3131369" y="2647404"/>
            <a:ext cx="1958975" cy="703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70" tIns="46990" rIns="90170" bIns="46990">
            <a:spAutoFit/>
          </a:bodyPr>
          <a:lstStyle/>
          <a:p>
            <a:r>
              <a:rPr lang="zh-CN" altLang="zh-CN" sz="40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30÷6=5</a:t>
            </a:r>
          </a:p>
        </p:txBody>
      </p:sp>
      <p:sp>
        <p:nvSpPr>
          <p:cNvPr id="6158" name="Rectangle 14"/>
          <p:cNvSpPr>
            <a:spLocks noChangeArrowheads="1"/>
          </p:cNvSpPr>
          <p:nvPr/>
        </p:nvSpPr>
        <p:spPr bwMode="auto">
          <a:xfrm>
            <a:off x="5868219" y="1999704"/>
            <a:ext cx="2211387" cy="703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70" tIns="46990" rIns="90170" bIns="46990">
            <a:spAutoFit/>
          </a:bodyPr>
          <a:lstStyle/>
          <a:p>
            <a:r>
              <a:rPr lang="zh-CN" altLang="zh-CN" sz="4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20÷10=2</a:t>
            </a:r>
          </a:p>
        </p:txBody>
      </p:sp>
      <p:sp>
        <p:nvSpPr>
          <p:cNvPr id="6159" name="Rectangle 15"/>
          <p:cNvSpPr>
            <a:spLocks noChangeArrowheads="1"/>
          </p:cNvSpPr>
          <p:nvPr/>
        </p:nvSpPr>
        <p:spPr bwMode="auto">
          <a:xfrm>
            <a:off x="5866631" y="2575966"/>
            <a:ext cx="2212975" cy="70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70" tIns="46990" rIns="90170" bIns="46990">
            <a:spAutoFit/>
          </a:bodyPr>
          <a:lstStyle/>
          <a:p>
            <a:r>
              <a:rPr lang="zh-CN" altLang="zh-CN" sz="4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21÷21=1</a:t>
            </a:r>
            <a:endParaRPr lang="zh-CN" altLang="zh-CN" sz="1800" b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60" name="Rectangle 16"/>
          <p:cNvSpPr>
            <a:spLocks noChangeArrowheads="1"/>
          </p:cNvSpPr>
          <p:nvPr/>
        </p:nvSpPr>
        <p:spPr bwMode="auto">
          <a:xfrm>
            <a:off x="3131369" y="3295104"/>
            <a:ext cx="1958975" cy="703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70" tIns="46990" rIns="90170" bIns="46990">
            <a:spAutoFit/>
          </a:bodyPr>
          <a:lstStyle/>
          <a:p>
            <a:r>
              <a:rPr lang="zh-CN" altLang="zh-CN" sz="4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63÷9=7</a:t>
            </a:r>
            <a:endParaRPr lang="zh-CN" altLang="zh-CN" sz="1800" b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6161" name="Group 17"/>
          <p:cNvGraphicFramePr>
            <a:graphicFrameLocks noGrp="1"/>
          </p:cNvGraphicFramePr>
          <p:nvPr/>
        </p:nvGraphicFramePr>
        <p:xfrm>
          <a:off x="450081" y="4136479"/>
          <a:ext cx="8281988" cy="2028825"/>
        </p:xfrm>
        <a:graphic>
          <a:graphicData uri="http://schemas.openxmlformats.org/drawingml/2006/table">
            <a:tbl>
              <a:tblPr/>
              <a:tblGrid>
                <a:gridCol w="1965325"/>
                <a:gridCol w="6316663"/>
              </a:tblGrid>
              <a:tr h="202882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  </a:t>
                      </a:r>
                      <a:r>
                        <a:rPr kumimoji="0" lang="zh-CN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第二类</a:t>
                      </a:r>
                    </a:p>
                  </a:txBody>
                  <a:tcPr marL="0" marR="0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169" name="Rectangle 25"/>
          <p:cNvSpPr>
            <a:spLocks noChangeArrowheads="1"/>
          </p:cNvSpPr>
          <p:nvPr/>
        </p:nvSpPr>
        <p:spPr bwMode="auto">
          <a:xfrm>
            <a:off x="6215074" y="4429132"/>
            <a:ext cx="2212975" cy="70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70" tIns="46990" rIns="90170" bIns="46990">
            <a:spAutoFit/>
          </a:bodyPr>
          <a:lstStyle/>
          <a:p>
            <a:r>
              <a:rPr lang="zh-CN" altLang="zh-CN" sz="40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9÷5=1.8</a:t>
            </a:r>
          </a:p>
        </p:txBody>
      </p:sp>
      <p:sp>
        <p:nvSpPr>
          <p:cNvPr id="6170" name="Rectangle 26"/>
          <p:cNvSpPr>
            <a:spLocks noChangeArrowheads="1"/>
          </p:cNvSpPr>
          <p:nvPr/>
        </p:nvSpPr>
        <p:spPr bwMode="auto">
          <a:xfrm>
            <a:off x="2500298" y="5286388"/>
            <a:ext cx="3276600" cy="710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170" tIns="46990" rIns="90170" bIns="46990">
            <a:spAutoFit/>
          </a:bodyPr>
          <a:lstStyle/>
          <a:p>
            <a:r>
              <a:rPr lang="zh-CN" altLang="zh-CN" sz="40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19÷</a:t>
            </a:r>
            <a:r>
              <a:rPr lang="zh-CN" altLang="zh-CN" sz="4000" b="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en-US" altLang="zh-CN" sz="4000" b="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zh-CN" altLang="zh-CN" sz="4000" b="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4000" b="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……5</a:t>
            </a:r>
            <a:endParaRPr lang="zh-CN" altLang="zh-CN" sz="4000" b="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71" name="Rectangle 27"/>
          <p:cNvSpPr>
            <a:spLocks noChangeArrowheads="1"/>
          </p:cNvSpPr>
          <p:nvPr/>
        </p:nvSpPr>
        <p:spPr bwMode="auto">
          <a:xfrm>
            <a:off x="6000760" y="5214950"/>
            <a:ext cx="2720975" cy="703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70" tIns="46990" rIns="90170" bIns="46990">
            <a:spAutoFit/>
          </a:bodyPr>
          <a:lstStyle/>
          <a:p>
            <a:r>
              <a:rPr lang="zh-CN" altLang="zh-CN" sz="40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26÷8=3.25</a:t>
            </a:r>
          </a:p>
        </p:txBody>
      </p:sp>
      <p:sp>
        <p:nvSpPr>
          <p:cNvPr id="15" name="Rectangle 25"/>
          <p:cNvSpPr>
            <a:spLocks noChangeArrowheads="1"/>
          </p:cNvSpPr>
          <p:nvPr/>
        </p:nvSpPr>
        <p:spPr bwMode="auto">
          <a:xfrm>
            <a:off x="2786050" y="4429132"/>
            <a:ext cx="3003386" cy="710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70" tIns="46990" rIns="90170" bIns="46990">
            <a:spAutoFit/>
          </a:bodyPr>
          <a:lstStyle/>
          <a:p>
            <a:r>
              <a:rPr lang="en-US" altLang="zh-CN" sz="4000" b="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zh-CN" sz="4000" b="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÷</a:t>
            </a:r>
            <a:r>
              <a:rPr lang="en-US" altLang="zh-CN" sz="4000" b="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zh-CN" sz="4000" b="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en-US" altLang="zh-CN" sz="4000" b="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2……2</a:t>
            </a:r>
            <a:endParaRPr lang="zh-CN" altLang="zh-CN" sz="4000" b="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6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6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6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6" grpId="0" bldLvl="0" autoUpdateAnimBg="0"/>
      <p:bldP spid="6157" grpId="0" bldLvl="0" autoUpdateAnimBg="0"/>
      <p:bldP spid="6158" grpId="0" bldLvl="0" autoUpdateAnimBg="0"/>
      <p:bldP spid="6159" grpId="0" bldLvl="0" autoUpdateAnimBg="0"/>
      <p:bldP spid="6160" grpId="0" bldLvl="0" autoUpdateAnimBg="0"/>
      <p:bldP spid="6169" grpId="0" bldLvl="0" autoUpdateAnimBg="0"/>
      <p:bldP spid="6170" grpId="0" bldLvl="0" autoUpdateAnimBg="0"/>
      <p:bldP spid="6171" grpId="0" bldLvl="0" autoUpdateAnimBg="0"/>
      <p:bldP spid="15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0" y="836712"/>
            <a:ext cx="889248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4000" dirty="0">
                <a:solidFill>
                  <a:schemeClr val="tx1"/>
                </a:solidFill>
              </a:rPr>
              <a:t>    </a:t>
            </a:r>
            <a:r>
              <a:rPr lang="zh-CN" sz="4000" dirty="0">
                <a:solidFill>
                  <a:schemeClr val="tx1"/>
                </a:solidFill>
              </a:rPr>
              <a:t>在整数除法中，如果</a:t>
            </a:r>
            <a:r>
              <a:rPr lang="zh-CN" sz="4000" dirty="0">
                <a:solidFill>
                  <a:srgbClr val="FF0000"/>
                </a:solidFill>
              </a:rPr>
              <a:t>商</a:t>
            </a:r>
            <a:r>
              <a:rPr lang="zh-CN" sz="4000" dirty="0">
                <a:solidFill>
                  <a:schemeClr val="tx1"/>
                </a:solidFill>
              </a:rPr>
              <a:t>是</a:t>
            </a:r>
            <a:r>
              <a:rPr lang="zh-CN" sz="4000" dirty="0">
                <a:solidFill>
                  <a:srgbClr val="FF0000"/>
                </a:solidFill>
              </a:rPr>
              <a:t>整数</a:t>
            </a:r>
            <a:r>
              <a:rPr lang="zh-CN" sz="4000" dirty="0">
                <a:solidFill>
                  <a:schemeClr val="tx1"/>
                </a:solidFill>
              </a:rPr>
              <a:t>而</a:t>
            </a:r>
            <a:r>
              <a:rPr lang="zh-CN" sz="4000" dirty="0">
                <a:solidFill>
                  <a:srgbClr val="FF0000"/>
                </a:solidFill>
              </a:rPr>
              <a:t>没有余数</a:t>
            </a:r>
            <a:r>
              <a:rPr lang="zh-CN" sz="4000" dirty="0">
                <a:solidFill>
                  <a:schemeClr val="tx1"/>
                </a:solidFill>
              </a:rPr>
              <a:t>，我们就说被除数是除数和商的</a:t>
            </a:r>
            <a:r>
              <a:rPr lang="zh-CN" sz="4000" dirty="0">
                <a:solidFill>
                  <a:srgbClr val="FF0000"/>
                </a:solidFill>
              </a:rPr>
              <a:t>倍数</a:t>
            </a:r>
            <a:r>
              <a:rPr lang="zh-CN" sz="4000" dirty="0">
                <a:solidFill>
                  <a:schemeClr val="tx1"/>
                </a:solidFill>
              </a:rPr>
              <a:t>，除数和商是被除数的</a:t>
            </a:r>
            <a:r>
              <a:rPr lang="zh-CN" sz="4000" dirty="0">
                <a:solidFill>
                  <a:srgbClr val="FF0000"/>
                </a:solidFill>
              </a:rPr>
              <a:t>因数</a:t>
            </a:r>
            <a:r>
              <a:rPr lang="zh-CN" sz="4000" dirty="0" smtClean="0">
                <a:solidFill>
                  <a:schemeClr val="tx1"/>
                </a:solidFill>
              </a:rPr>
              <a:t>。</a:t>
            </a:r>
            <a:endParaRPr lang="zh-CN" sz="4000" dirty="0">
              <a:solidFill>
                <a:schemeClr val="tx1"/>
              </a:solidFill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79512" y="4010288"/>
            <a:ext cx="9073008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sz="4000" dirty="0" smtClean="0">
                <a:solidFill>
                  <a:schemeClr val="tx1"/>
                </a:solidFill>
              </a:rPr>
              <a:t>例如</a:t>
            </a:r>
            <a:r>
              <a:rPr lang="zh-CN" altLang="zh-CN" sz="4000" dirty="0" smtClean="0">
                <a:solidFill>
                  <a:srgbClr val="FF0000"/>
                </a:solidFill>
              </a:rPr>
              <a:t>12÷2=6</a:t>
            </a:r>
            <a:r>
              <a:rPr lang="zh-CN" sz="4000" dirty="0" smtClean="0">
                <a:solidFill>
                  <a:schemeClr val="tx1"/>
                </a:solidFill>
              </a:rPr>
              <a:t>，我们就说</a:t>
            </a:r>
            <a:r>
              <a:rPr lang="zh-CN" altLang="zh-CN" sz="4000" dirty="0" smtClean="0">
                <a:solidFill>
                  <a:srgbClr val="FF0000"/>
                </a:solidFill>
              </a:rPr>
              <a:t>12</a:t>
            </a:r>
            <a:r>
              <a:rPr lang="zh-CN" sz="4000" dirty="0" smtClean="0">
                <a:solidFill>
                  <a:srgbClr val="FF0000"/>
                </a:solidFill>
              </a:rPr>
              <a:t>是</a:t>
            </a:r>
            <a:r>
              <a:rPr lang="zh-CN" altLang="zh-CN" sz="4000" dirty="0" smtClean="0">
                <a:solidFill>
                  <a:srgbClr val="FF0000"/>
                </a:solidFill>
              </a:rPr>
              <a:t>2</a:t>
            </a:r>
            <a:r>
              <a:rPr lang="zh-CN" sz="4000" dirty="0" smtClean="0">
                <a:solidFill>
                  <a:srgbClr val="FF0000"/>
                </a:solidFill>
              </a:rPr>
              <a:t>和</a:t>
            </a:r>
            <a:r>
              <a:rPr lang="zh-CN" altLang="zh-CN" sz="4000" dirty="0" smtClean="0">
                <a:solidFill>
                  <a:srgbClr val="FF0000"/>
                </a:solidFill>
              </a:rPr>
              <a:t>6</a:t>
            </a:r>
            <a:r>
              <a:rPr lang="zh-CN" sz="4000" dirty="0" smtClean="0">
                <a:solidFill>
                  <a:srgbClr val="FF0000"/>
                </a:solidFill>
              </a:rPr>
              <a:t>的倍数</a:t>
            </a:r>
            <a:r>
              <a:rPr lang="zh-CN" sz="4000" dirty="0" smtClean="0">
                <a:solidFill>
                  <a:schemeClr val="tx1"/>
                </a:solidFill>
              </a:rPr>
              <a:t>，</a:t>
            </a:r>
            <a:r>
              <a:rPr lang="zh-CN" altLang="zh-CN" sz="4000" dirty="0" smtClean="0">
                <a:solidFill>
                  <a:srgbClr val="FF0000"/>
                </a:solidFill>
              </a:rPr>
              <a:t>2</a:t>
            </a:r>
            <a:r>
              <a:rPr lang="zh-CN" sz="4000" dirty="0" smtClean="0">
                <a:solidFill>
                  <a:srgbClr val="FF0000"/>
                </a:solidFill>
              </a:rPr>
              <a:t>和</a:t>
            </a:r>
            <a:r>
              <a:rPr lang="zh-CN" altLang="zh-CN" sz="4000" dirty="0" smtClean="0">
                <a:solidFill>
                  <a:srgbClr val="FF0000"/>
                </a:solidFill>
              </a:rPr>
              <a:t>6</a:t>
            </a:r>
            <a:r>
              <a:rPr lang="zh-CN" sz="4000" dirty="0" smtClean="0">
                <a:solidFill>
                  <a:srgbClr val="FF0000"/>
                </a:solidFill>
              </a:rPr>
              <a:t>是</a:t>
            </a:r>
            <a:r>
              <a:rPr lang="zh-CN" altLang="zh-CN" sz="4000" dirty="0" smtClean="0">
                <a:solidFill>
                  <a:srgbClr val="FF0000"/>
                </a:solidFill>
              </a:rPr>
              <a:t>12</a:t>
            </a:r>
            <a:r>
              <a:rPr lang="zh-CN" sz="4000" dirty="0" smtClean="0">
                <a:solidFill>
                  <a:srgbClr val="FF0000"/>
                </a:solidFill>
              </a:rPr>
              <a:t>的因数</a:t>
            </a:r>
            <a:r>
              <a:rPr lang="zh-CN" sz="4000" dirty="0" smtClean="0">
                <a:solidFill>
                  <a:schemeClr val="tx1"/>
                </a:solidFill>
              </a:rPr>
              <a:t>。</a:t>
            </a:r>
            <a:endParaRPr lang="zh-CN" sz="4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ldLvl="0" autoUpdateAnimBg="0"/>
      <p:bldP spid="4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Group 2"/>
          <p:cNvGraphicFramePr>
            <a:graphicFrameLocks noGrp="1"/>
          </p:cNvGraphicFramePr>
          <p:nvPr/>
        </p:nvGraphicFramePr>
        <p:xfrm>
          <a:off x="395288" y="764605"/>
          <a:ext cx="8280400" cy="1800299"/>
        </p:xfrm>
        <a:graphic>
          <a:graphicData uri="http://schemas.openxmlformats.org/drawingml/2006/table">
            <a:tbl>
              <a:tblPr/>
              <a:tblGrid>
                <a:gridCol w="1965325"/>
                <a:gridCol w="6315075"/>
              </a:tblGrid>
              <a:tr h="1800299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  </a:t>
                      </a:r>
                      <a:r>
                        <a:rPr kumimoji="0" lang="zh-CN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第一类</a:t>
                      </a:r>
                    </a:p>
                  </a:txBody>
                  <a:tcPr marL="0" marR="0" marT="0" marB="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3059113" y="620688"/>
            <a:ext cx="1957387" cy="70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70" tIns="46990" rIns="90170" bIns="46990">
            <a:spAutoFit/>
          </a:bodyPr>
          <a:lstStyle/>
          <a:p>
            <a:r>
              <a:rPr lang="zh-CN" altLang="zh-CN" sz="40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12÷2=6</a:t>
            </a:r>
          </a:p>
        </p:txBody>
      </p:sp>
      <p:sp>
        <p:nvSpPr>
          <p:cNvPr id="9227" name="Rectangle 11"/>
          <p:cNvSpPr>
            <a:spLocks noChangeArrowheads="1"/>
          </p:cNvSpPr>
          <p:nvPr/>
        </p:nvSpPr>
        <p:spPr bwMode="auto">
          <a:xfrm>
            <a:off x="3059113" y="1268388"/>
            <a:ext cx="1958975" cy="70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70" tIns="46990" rIns="90170" bIns="46990">
            <a:spAutoFit/>
          </a:bodyPr>
          <a:lstStyle/>
          <a:p>
            <a:r>
              <a:rPr lang="zh-CN" altLang="zh-CN" sz="4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30÷6=5</a:t>
            </a:r>
          </a:p>
        </p:txBody>
      </p:sp>
      <p:sp>
        <p:nvSpPr>
          <p:cNvPr id="9228" name="Rectangle 12"/>
          <p:cNvSpPr>
            <a:spLocks noChangeArrowheads="1"/>
          </p:cNvSpPr>
          <p:nvPr/>
        </p:nvSpPr>
        <p:spPr bwMode="auto">
          <a:xfrm>
            <a:off x="5795963" y="620688"/>
            <a:ext cx="2211387" cy="70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70" tIns="46990" rIns="90170" bIns="46990">
            <a:spAutoFit/>
          </a:bodyPr>
          <a:lstStyle/>
          <a:p>
            <a:r>
              <a:rPr lang="zh-CN" altLang="zh-CN" sz="4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20÷10=2</a:t>
            </a:r>
          </a:p>
        </p:txBody>
      </p:sp>
      <p:sp>
        <p:nvSpPr>
          <p:cNvPr id="9229" name="Rectangle 13"/>
          <p:cNvSpPr>
            <a:spLocks noChangeArrowheads="1"/>
          </p:cNvSpPr>
          <p:nvPr/>
        </p:nvSpPr>
        <p:spPr bwMode="auto">
          <a:xfrm>
            <a:off x="5794375" y="1196951"/>
            <a:ext cx="2212975" cy="703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70" tIns="46990" rIns="90170" bIns="46990">
            <a:spAutoFit/>
          </a:bodyPr>
          <a:lstStyle/>
          <a:p>
            <a:r>
              <a:rPr lang="zh-CN" altLang="zh-CN" sz="4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21÷21=1</a:t>
            </a:r>
            <a:endParaRPr lang="zh-CN" altLang="zh-CN" sz="1800" b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0" name="Rectangle 14"/>
          <p:cNvSpPr>
            <a:spLocks noChangeArrowheads="1"/>
          </p:cNvSpPr>
          <p:nvPr/>
        </p:nvSpPr>
        <p:spPr bwMode="auto">
          <a:xfrm>
            <a:off x="3059113" y="1916088"/>
            <a:ext cx="1958975" cy="70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70" tIns="46990" rIns="90170" bIns="46990">
            <a:spAutoFit/>
          </a:bodyPr>
          <a:lstStyle/>
          <a:p>
            <a:r>
              <a:rPr lang="zh-CN" altLang="zh-CN" sz="4000" b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63÷9=7</a:t>
            </a:r>
            <a:endParaRPr lang="zh-CN" altLang="zh-CN" sz="1800" b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395536" y="2564904"/>
            <a:ext cx="820896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说一说第一类的每个算式中，谁是谁的因数？谁是谁的倍数？</a:t>
            </a:r>
            <a:endParaRPr lang="zh-CN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179512" y="3572768"/>
            <a:ext cx="207125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12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÷2=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endParaRPr lang="zh-CN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233" name="Text Box 17"/>
          <p:cNvSpPr txBox="1">
            <a:spLocks noChangeArrowheads="1"/>
          </p:cNvSpPr>
          <p:nvPr/>
        </p:nvSpPr>
        <p:spPr bwMode="auto">
          <a:xfrm>
            <a:off x="179512" y="4032537"/>
            <a:ext cx="19354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30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÷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endParaRPr lang="zh-CN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Text Box 16"/>
          <p:cNvSpPr txBox="1">
            <a:spLocks noChangeArrowheads="1"/>
          </p:cNvSpPr>
          <p:nvPr/>
        </p:nvSpPr>
        <p:spPr bwMode="auto">
          <a:xfrm>
            <a:off x="179512" y="5039622"/>
            <a:ext cx="207125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÷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endParaRPr lang="zh-CN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179512" y="4520873"/>
            <a:ext cx="19354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63÷9=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</a:t>
            </a:r>
            <a:endParaRPr lang="zh-CN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179512" y="5508273"/>
            <a:ext cx="208823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21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÷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21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endParaRPr lang="zh-CN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auto">
          <a:xfrm>
            <a:off x="2316257" y="3572768"/>
            <a:ext cx="6720239" cy="5847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12</a:t>
            </a:r>
            <a:r>
              <a:rPr 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倍数，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12</a:t>
            </a:r>
            <a:r>
              <a:rPr 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因数。</a:t>
            </a: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316257" y="4032537"/>
            <a:ext cx="6720239" cy="5847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30</a:t>
            </a:r>
            <a:r>
              <a:rPr 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倍数</a:t>
            </a:r>
            <a:r>
              <a:rPr 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30</a:t>
            </a:r>
            <a:r>
              <a:rPr 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因数</a:t>
            </a:r>
            <a:r>
              <a:rPr 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Text Box 16"/>
          <p:cNvSpPr txBox="1">
            <a:spLocks noChangeArrowheads="1"/>
          </p:cNvSpPr>
          <p:nvPr/>
        </p:nvSpPr>
        <p:spPr bwMode="auto">
          <a:xfrm>
            <a:off x="2316257" y="5039622"/>
            <a:ext cx="6720239" cy="5847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</a:t>
            </a:r>
            <a:r>
              <a:rPr 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r>
              <a:rPr 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倍数</a:t>
            </a:r>
            <a:r>
              <a:rPr 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r>
              <a:rPr 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</a:t>
            </a:r>
            <a:r>
              <a:rPr 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因数。</a:t>
            </a:r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2316257" y="4520873"/>
            <a:ext cx="6720239" cy="5847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63</a:t>
            </a:r>
            <a:r>
              <a:rPr 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</a:t>
            </a:r>
            <a:r>
              <a:rPr 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的倍数，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</a:t>
            </a:r>
            <a:r>
              <a:rPr 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63</a:t>
            </a:r>
            <a:r>
              <a:rPr 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的因数</a:t>
            </a:r>
            <a:r>
              <a:rPr 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2316257" y="5508273"/>
            <a:ext cx="6720239" cy="5847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21</a:t>
            </a:r>
            <a:r>
              <a:rPr 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21</a:t>
            </a:r>
            <a:r>
              <a:rPr 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倍数</a:t>
            </a:r>
            <a:r>
              <a:rPr 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21</a:t>
            </a:r>
            <a:r>
              <a:rPr 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21</a:t>
            </a:r>
            <a:r>
              <a:rPr 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因数</a:t>
            </a:r>
            <a:r>
              <a:rPr 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2" grpId="0"/>
      <p:bldP spid="9233" grpId="0"/>
      <p:bldP spid="11" grpId="0"/>
      <p:bldP spid="12" grpId="0"/>
      <p:bldP spid="13" grpId="0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/>
          <p:cNvSpPr>
            <a:spLocks noChangeArrowheads="1"/>
          </p:cNvSpPr>
          <p:nvPr/>
        </p:nvSpPr>
        <p:spPr bwMode="auto">
          <a:xfrm>
            <a:off x="2483768" y="1412875"/>
            <a:ext cx="3294732" cy="792163"/>
          </a:xfrm>
          <a:prstGeom prst="roundRect">
            <a:avLst/>
          </a:prstGeom>
          <a:solidFill>
            <a:srgbClr val="00FF00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70" tIns="46990" rIns="90170" bIns="46990" anchor="ctr"/>
          <a:lstStyle/>
          <a:p>
            <a:r>
              <a:rPr lang="zh-CN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你发现了什么？</a:t>
            </a:r>
          </a:p>
        </p:txBody>
      </p:sp>
      <p:sp>
        <p:nvSpPr>
          <p:cNvPr id="10244" name="AutoShape 4"/>
          <p:cNvSpPr>
            <a:spLocks noChangeArrowheads="1"/>
          </p:cNvSpPr>
          <p:nvPr/>
        </p:nvSpPr>
        <p:spPr bwMode="auto">
          <a:xfrm>
            <a:off x="828675" y="3789363"/>
            <a:ext cx="6119813" cy="1655762"/>
          </a:xfrm>
          <a:prstGeom prst="wave">
            <a:avLst>
              <a:gd name="adj1" fmla="val 13005"/>
              <a:gd name="adj2" fmla="val 0"/>
            </a:avLst>
          </a:prstGeom>
          <a:solidFill>
            <a:srgbClr val="FFFF00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70" tIns="46990" rIns="90170" bIns="46990" anchor="ctr"/>
          <a:lstStyle/>
          <a:p>
            <a:pPr algn="ctr"/>
            <a:r>
              <a:rPr lang="zh-CN" sz="3600" dirty="0">
                <a:solidFill>
                  <a:srgbClr val="FF0000"/>
                </a:solidFill>
                <a:ea typeface="黑体" panose="02010609060101010101" pitchFamily="49" charset="-122"/>
              </a:rPr>
              <a:t>因数与倍数是相互依存的。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ldLvl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682219" y="1032988"/>
            <a:ext cx="2488479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 indent="9144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zh-CN" sz="4000" b="0" dirty="0">
                <a:ea typeface="楷体_GB2312" pitchFamily="49" charset="-122"/>
              </a:rPr>
              <a:t>0×3</a:t>
            </a:r>
            <a:r>
              <a:rPr lang="zh-CN" altLang="zh-CN" sz="4000" b="0" dirty="0" smtClean="0">
                <a:ea typeface="楷体_GB2312" pitchFamily="49" charset="-122"/>
              </a:rPr>
              <a:t>=</a:t>
            </a:r>
            <a:endParaRPr lang="zh-CN" altLang="zh-CN" sz="4000" b="0" dirty="0">
              <a:ea typeface="楷体_GB2312" pitchFamily="49" charset="-122"/>
            </a:endParaRP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467544" y="2879786"/>
            <a:ext cx="8352928" cy="3141502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accent2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l">
              <a:lnSpc>
                <a:spcPct val="150000"/>
              </a:lnSpc>
              <a:spcBef>
                <a:spcPct val="30000"/>
              </a:spcBef>
            </a:pPr>
            <a:r>
              <a:rPr lang="zh-CN" altLang="zh-CN" sz="3200" dirty="0">
                <a:solidFill>
                  <a:srgbClr val="0000CC"/>
                </a:solidFill>
                <a:latin typeface="微软简中圆" pitchFamily="2" charset="-122"/>
                <a:ea typeface="微软简中圆" pitchFamily="2" charset="-122"/>
              </a:rPr>
              <a:t>   </a:t>
            </a:r>
            <a:r>
              <a:rPr lang="zh-CN" altLang="zh-CN" sz="4400" dirty="0">
                <a:solidFill>
                  <a:srgbClr val="0000CC"/>
                </a:solidFill>
                <a:latin typeface="微软简中圆" pitchFamily="2" charset="-122"/>
                <a:ea typeface="微软简中圆" pitchFamily="2" charset="-122"/>
              </a:rPr>
              <a:t> </a:t>
            </a:r>
            <a:r>
              <a:rPr lang="zh-CN" sz="4400" dirty="0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rPr>
              <a:t>为了方便，在研究因数和倍数的时候，我们所说的数一般指的是自然数（一般不包括</a:t>
            </a:r>
            <a:r>
              <a:rPr lang="zh-CN" altLang="zh-CN" sz="4400" dirty="0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rPr>
              <a:t>0</a:t>
            </a:r>
            <a:r>
              <a:rPr lang="zh-CN" sz="4400" dirty="0">
                <a:solidFill>
                  <a:schemeClr val="tx1"/>
                </a:solidFill>
                <a:latin typeface="微软简中圆" pitchFamily="2" charset="-122"/>
                <a:ea typeface="微软简中圆" pitchFamily="2" charset="-122"/>
              </a:rPr>
              <a:t>）。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78162" y="2012807"/>
            <a:ext cx="2488479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 indent="9144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zh-CN" sz="4000" b="0" dirty="0" smtClean="0">
                <a:ea typeface="楷体_GB2312" pitchFamily="49" charset="-122"/>
              </a:rPr>
              <a:t>0</a:t>
            </a:r>
            <a:r>
              <a:rPr lang="zh-CN" altLang="zh-CN" sz="4000" b="0" dirty="0">
                <a:ea typeface="楷体_GB2312" pitchFamily="49" charset="-122"/>
              </a:rPr>
              <a:t>÷3</a:t>
            </a:r>
            <a:r>
              <a:rPr lang="zh-CN" altLang="zh-CN" sz="4000" b="0" dirty="0" smtClean="0">
                <a:ea typeface="楷体_GB2312" pitchFamily="49" charset="-122"/>
              </a:rPr>
              <a:t>=</a:t>
            </a:r>
            <a:endParaRPr lang="zh-CN" altLang="zh-CN" sz="4000" b="0" dirty="0">
              <a:ea typeface="楷体_GB2312" pitchFamily="49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635896" y="1018649"/>
            <a:ext cx="3078776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 anchor="ctr">
            <a:spAutoFit/>
          </a:bodyPr>
          <a:lstStyle>
            <a:lvl1pPr indent="9144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4000" b="0" dirty="0" smtClean="0">
                <a:ea typeface="楷体_GB2312" pitchFamily="49" charset="-122"/>
              </a:rPr>
              <a:t>10×</a:t>
            </a:r>
            <a:r>
              <a:rPr lang="zh-CN" altLang="zh-CN" sz="4000" b="0" dirty="0">
                <a:ea typeface="楷体_GB2312" pitchFamily="49" charset="-122"/>
              </a:rPr>
              <a:t>0</a:t>
            </a:r>
            <a:r>
              <a:rPr lang="zh-CN" altLang="zh-CN" sz="4000" b="0" dirty="0" smtClean="0">
                <a:ea typeface="楷体_GB2312" pitchFamily="49" charset="-122"/>
              </a:rPr>
              <a:t>=</a:t>
            </a:r>
            <a:endParaRPr lang="zh-CN" altLang="zh-CN" sz="4000" b="0" dirty="0">
              <a:ea typeface="楷体_GB2312" pitchFamily="49" charset="-122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3706555" y="1952263"/>
            <a:ext cx="2773814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 indent="9144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zh-CN" sz="4000" b="0" dirty="0" smtClean="0">
                <a:ea typeface="楷体_GB2312" pitchFamily="49" charset="-122"/>
              </a:rPr>
              <a:t>0</a:t>
            </a:r>
            <a:r>
              <a:rPr lang="zh-CN" altLang="zh-CN" sz="4000" b="0" dirty="0">
                <a:ea typeface="楷体_GB2312" pitchFamily="49" charset="-122"/>
              </a:rPr>
              <a:t>÷10</a:t>
            </a:r>
            <a:r>
              <a:rPr lang="zh-CN" altLang="zh-CN" sz="4000" b="0" dirty="0" smtClean="0">
                <a:ea typeface="楷体_GB2312" pitchFamily="49" charset="-122"/>
              </a:rPr>
              <a:t>=</a:t>
            </a:r>
            <a:endParaRPr lang="zh-CN" altLang="zh-CN" sz="4000" b="0" dirty="0">
              <a:ea typeface="楷体_GB2312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59832" y="1052736"/>
            <a:ext cx="4700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>
                <a:solidFill>
                  <a:srgbClr val="FF0000"/>
                </a:solidFill>
                <a:ea typeface="楷体_GB2312" pitchFamily="49" charset="-122"/>
              </a:rPr>
              <a:t>0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43636" y="999040"/>
            <a:ext cx="4700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>
                <a:solidFill>
                  <a:srgbClr val="FF0000"/>
                </a:solidFill>
                <a:ea typeface="楷体_GB2312" pitchFamily="49" charset="-122"/>
              </a:rPr>
              <a:t>0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59832" y="2011487"/>
            <a:ext cx="4700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>
                <a:solidFill>
                  <a:srgbClr val="FF0000"/>
                </a:solidFill>
                <a:ea typeface="楷体_GB2312" pitchFamily="49" charset="-122"/>
              </a:rPr>
              <a:t>0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43636" y="1957791"/>
            <a:ext cx="4700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>
                <a:solidFill>
                  <a:srgbClr val="FF0000"/>
                </a:solidFill>
                <a:ea typeface="楷体_GB2312" pitchFamily="49" charset="-122"/>
              </a:rPr>
              <a:t>0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ldLvl="0" animBg="1" autoUpdateAnimBg="0"/>
      <p:bldP spid="2" grpId="0"/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1907</Words>
  <Application>WPS 演示</Application>
  <PresentationFormat>全屏显示(4:3)</PresentationFormat>
  <Paragraphs>349</Paragraphs>
  <Slides>34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人教版数学五年级下册第2单元</dc:title>
  <dc:creator>吉林梓翰教育图书有限公司</dc:creator>
  <cp:lastModifiedBy>lenovop</cp:lastModifiedBy>
  <cp:revision>667</cp:revision>
  <dcterms:created xsi:type="dcterms:W3CDTF">2015-11-21T07:20:00Z</dcterms:created>
  <dcterms:modified xsi:type="dcterms:W3CDTF">2021-11-01T05:24:07Z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